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1"/>
  </p:notesMasterIdLst>
  <p:handoutMasterIdLst>
    <p:handoutMasterId r:id="rId122"/>
  </p:handoutMasterIdLst>
  <p:sldIdLst>
    <p:sldId id="611" r:id="rId2"/>
    <p:sldId id="858" r:id="rId3"/>
    <p:sldId id="943" r:id="rId4"/>
    <p:sldId id="944" r:id="rId5"/>
    <p:sldId id="945" r:id="rId6"/>
    <p:sldId id="947" r:id="rId7"/>
    <p:sldId id="948" r:id="rId8"/>
    <p:sldId id="952" r:id="rId9"/>
    <p:sldId id="953" r:id="rId10"/>
    <p:sldId id="954" r:id="rId11"/>
    <p:sldId id="955" r:id="rId12"/>
    <p:sldId id="956" r:id="rId13"/>
    <p:sldId id="957" r:id="rId14"/>
    <p:sldId id="958" r:id="rId15"/>
    <p:sldId id="959" r:id="rId16"/>
    <p:sldId id="960" r:id="rId17"/>
    <p:sldId id="961" r:id="rId18"/>
    <p:sldId id="1007" r:id="rId19"/>
    <p:sldId id="1006" r:id="rId20"/>
    <p:sldId id="1008" r:id="rId21"/>
    <p:sldId id="969" r:id="rId22"/>
    <p:sldId id="970" r:id="rId23"/>
    <p:sldId id="971" r:id="rId24"/>
    <p:sldId id="972" r:id="rId25"/>
    <p:sldId id="973" r:id="rId26"/>
    <p:sldId id="974" r:id="rId27"/>
    <p:sldId id="975" r:id="rId28"/>
    <p:sldId id="976" r:id="rId29"/>
    <p:sldId id="977" r:id="rId30"/>
    <p:sldId id="978" r:id="rId31"/>
    <p:sldId id="979" r:id="rId32"/>
    <p:sldId id="980" r:id="rId33"/>
    <p:sldId id="981" r:id="rId34"/>
    <p:sldId id="983" r:id="rId35"/>
    <p:sldId id="982" r:id="rId36"/>
    <p:sldId id="984" r:id="rId37"/>
    <p:sldId id="985" r:id="rId38"/>
    <p:sldId id="986" r:id="rId39"/>
    <p:sldId id="987" r:id="rId40"/>
    <p:sldId id="988" r:id="rId41"/>
    <p:sldId id="989" r:id="rId42"/>
    <p:sldId id="990" r:id="rId43"/>
    <p:sldId id="991" r:id="rId44"/>
    <p:sldId id="992" r:id="rId45"/>
    <p:sldId id="993" r:id="rId46"/>
    <p:sldId id="994" r:id="rId47"/>
    <p:sldId id="995" r:id="rId48"/>
    <p:sldId id="1020" r:id="rId49"/>
    <p:sldId id="1021" r:id="rId50"/>
    <p:sldId id="1024" r:id="rId51"/>
    <p:sldId id="996" r:id="rId52"/>
    <p:sldId id="997" r:id="rId53"/>
    <p:sldId id="998" r:id="rId54"/>
    <p:sldId id="999" r:id="rId55"/>
    <p:sldId id="1000" r:id="rId56"/>
    <p:sldId id="1001" r:id="rId57"/>
    <p:sldId id="1003" r:id="rId58"/>
    <p:sldId id="1004" r:id="rId59"/>
    <p:sldId id="949" r:id="rId60"/>
    <p:sldId id="649" r:id="rId61"/>
    <p:sldId id="950" r:id="rId62"/>
    <p:sldId id="655" r:id="rId63"/>
    <p:sldId id="654" r:id="rId64"/>
    <p:sldId id="727" r:id="rId65"/>
    <p:sldId id="729" r:id="rId66"/>
    <p:sldId id="730" r:id="rId67"/>
    <p:sldId id="731" r:id="rId68"/>
    <p:sldId id="732" r:id="rId69"/>
    <p:sldId id="733" r:id="rId70"/>
    <p:sldId id="734" r:id="rId71"/>
    <p:sldId id="831" r:id="rId72"/>
    <p:sldId id="832" r:id="rId73"/>
    <p:sldId id="833" r:id="rId74"/>
    <p:sldId id="834" r:id="rId75"/>
    <p:sldId id="835" r:id="rId76"/>
    <p:sldId id="836" r:id="rId77"/>
    <p:sldId id="837" r:id="rId78"/>
    <p:sldId id="839" r:id="rId79"/>
    <p:sldId id="838" r:id="rId80"/>
    <p:sldId id="840" r:id="rId81"/>
    <p:sldId id="841" r:id="rId82"/>
    <p:sldId id="842" r:id="rId83"/>
    <p:sldId id="843" r:id="rId84"/>
    <p:sldId id="844" r:id="rId85"/>
    <p:sldId id="845" r:id="rId86"/>
    <p:sldId id="846" r:id="rId87"/>
    <p:sldId id="847" r:id="rId88"/>
    <p:sldId id="848" r:id="rId89"/>
    <p:sldId id="849" r:id="rId90"/>
    <p:sldId id="857" r:id="rId91"/>
    <p:sldId id="850" r:id="rId92"/>
    <p:sldId id="851" r:id="rId93"/>
    <p:sldId id="852" r:id="rId94"/>
    <p:sldId id="853" r:id="rId95"/>
    <p:sldId id="854" r:id="rId96"/>
    <p:sldId id="855" r:id="rId97"/>
    <p:sldId id="856" r:id="rId98"/>
    <p:sldId id="783" r:id="rId99"/>
    <p:sldId id="760" r:id="rId100"/>
    <p:sldId id="761" r:id="rId101"/>
    <p:sldId id="762" r:id="rId102"/>
    <p:sldId id="763" r:id="rId103"/>
    <p:sldId id="764" r:id="rId104"/>
    <p:sldId id="765" r:id="rId105"/>
    <p:sldId id="766" r:id="rId106"/>
    <p:sldId id="767" r:id="rId107"/>
    <p:sldId id="768" r:id="rId108"/>
    <p:sldId id="769" r:id="rId109"/>
    <p:sldId id="770" r:id="rId110"/>
    <p:sldId id="771" r:id="rId111"/>
    <p:sldId id="772" r:id="rId112"/>
    <p:sldId id="773" r:id="rId113"/>
    <p:sldId id="774" r:id="rId114"/>
    <p:sldId id="775" r:id="rId115"/>
    <p:sldId id="776" r:id="rId116"/>
    <p:sldId id="777" r:id="rId117"/>
    <p:sldId id="778" r:id="rId118"/>
    <p:sldId id="912" r:id="rId119"/>
    <p:sldId id="887" r:id="rId12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74320" autoAdjust="0"/>
  </p:normalViewPr>
  <p:slideViewPr>
    <p:cSldViewPr>
      <p:cViewPr varScale="1">
        <p:scale>
          <a:sx n="63" d="100"/>
          <a:sy n="63" d="100"/>
        </p:scale>
        <p:origin x="-13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66.wmf"/><Relationship Id="rId1" Type="http://schemas.openxmlformats.org/officeDocument/2006/relationships/image" Target="../media/image1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emf"/><Relationship Id="rId1" Type="http://schemas.openxmlformats.org/officeDocument/2006/relationships/image" Target="../media/image18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png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8ADAA6-89D5-4E97-845D-B53E828FE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495CB-C3A7-4322-A4D8-B2B652A77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03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xpls/abs_all.jsp?isnumber=4767846&amp;arnumber=4767851&amp;count=16&amp;index=4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C4CF4-7B2D-43E5-94D2-321689EAEB9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D4383-3B9C-4F47-9AC5-C0DCF80C681E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8B356-170B-4C8B-B9B9-AA10C60B4C6B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give definition of partial derivative:  lim h-&gt;0 [f(x+h,y) – f(x,y)]/h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2B136-EFCF-4954-9AE0-6145425C18E7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I tend not to prove “Now this is linear and shift invariant, so must be the result of a convolution” but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leave it for people to look up in the chapter.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6134B-DED9-4A90-9A14-A7FC1E03E23A}" type="slidenum">
              <a:rPr lang="ru-RU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  <a:cs typeface="Arial" pitchFamily="34" charset="0"/>
              </a:rPr>
              <a:t>Робертс – повернут, смещение, Превитт – небольшое усреднение (шум), Собель – примерно как гауссовское усреднение.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  <a:cs typeface="Arial" pitchFamily="34" charset="0"/>
              </a:rPr>
              <a:t>Выбор маски зависит от характера шума, ориентация не важна.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C5F34-ED6A-4D77-8526-CE212D34704D}" type="slidenum">
              <a:rPr lang="ru-RU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  <a:cs typeface="Arial" pitchFamily="34" charset="0"/>
              </a:rPr>
              <a:t>Робертс – повернут, смещение, Превитт – небольшое усреднение (шум), Собель – примерно как гауссовское усреднение.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  <a:cs typeface="Arial" pitchFamily="34" charset="0"/>
              </a:rPr>
              <a:t>Выбор маски зависит от характера шума, ориентация не важна.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47E8C-CE0C-42E5-9019-0766A00FF45D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How to fix?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87D00-9625-47B7-BB00-B0CD17F927CC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183B3-2556-4C97-892A-4FAB3E71B176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DD480-E23C-4F98-9E76-6D49A256602A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BC257-A527-4F13-A6F5-A08196BF1932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ACA48-F5F3-4A93-B6A1-A7F714C5C4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4D54A-B0F2-498F-BEC0-698D2FAC8955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  <a:cs typeface="Arial" pitchFamily="34" charset="0"/>
              </a:rPr>
              <a:t>Одна из них соответствует вертикальным, а другая горизонтальным краям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EF695-16F8-4BDA-A117-1F1417732FEF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E4217-F73D-44F7-81FA-DF3DA36A195F}" type="slidenum">
              <a:rPr lang="ru-RU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  <a:cs typeface="Arial" pitchFamily="34" charset="0"/>
              </a:rPr>
              <a:t>Робертс – повернут, смещение, Превитт – небольшое усреднение (шум), Собель – примерно как гауссовское усреднение.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pitchFamily="34" charset="0"/>
                <a:cs typeface="Arial" pitchFamily="34" charset="0"/>
              </a:rPr>
              <a:t>Выбор маски зависит от характера шума, ориентация не важна.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0926BF-4BD5-40D1-A2AD-584A8952C844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B1663-874A-45DA-A524-42A1E7681310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  <a:cs typeface="Arial" pitchFamily="34" charset="0"/>
              </a:rPr>
              <a:t>J. Canny, </a:t>
            </a:r>
            <a:r>
              <a:rPr lang="en-US" b="1" i="1" smtClean="0">
                <a:latin typeface="Arial" pitchFamily="34" charset="0"/>
                <a:cs typeface="Arial" pitchFamily="34" charset="0"/>
                <a:hlinkClick r:id="rId3"/>
              </a:rPr>
              <a:t>A Computational Approach To Edge Detection</a:t>
            </a:r>
            <a:r>
              <a:rPr lang="en-US" smtClean="0">
                <a:latin typeface="Arial" pitchFamily="34" charset="0"/>
                <a:cs typeface="Arial" pitchFamily="34" charset="0"/>
              </a:rPr>
              <a:t>, IEEE Trans. Pattern Analysis and Machine Intelligence, 8:679-714, 1986. 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ED7E5-F622-4C94-8D83-60CBE27D37D6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DE15E0-3A04-452B-BA25-7DBEF6D8E695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B1810-8B74-4FA4-AF8D-1995F314A0F5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1ABAD-A780-44CF-85DA-5D4F727E6166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CF0BE-6A2B-4501-8FBA-1A9D723CD4E7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E32B2-E53E-4417-BA45-EF508B26E0D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44803-BAE3-4376-A929-4DD52866D30A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1F4A9-4E6A-45B4-A765-736258BAF65B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4FFE5-A535-4E5F-A1D7-DCA2E877B392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93875-F25D-4716-8855-9E1CFADFB4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FDA5D-6C25-47D6-8698-BF9B472D8984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C65EB-B239-4D5A-B036-7ABB6817627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00DA2-E8A9-4E19-A1F7-49B639E7F22F}" type="slidenum">
              <a:rPr lang="ru-RU" smtClean="0"/>
              <a:pPr/>
              <a:t>60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Особенность -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122CE-3CD6-4797-ADAC-071F19D470AC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0D1B0-0E7A-41F7-851B-829C5AC412B2}" type="slidenum">
              <a:rPr lang="ru-RU" smtClean="0"/>
              <a:pPr/>
              <a:t>63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Интерес - анализ примитивов для распознавания объектов.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701AA-D592-465E-BEB0-2B98741A65C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DCDA0-F984-4C16-BF33-7C5F5A3B4C2B}" type="slidenum">
              <a:rPr lang="ru-RU" smtClean="0"/>
              <a:pPr/>
              <a:t>64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Интерес - анализ примитивов для распознавания объектов.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D4E22-AC2C-4A42-AF4B-398F543118F5}" type="slidenum">
              <a:rPr lang="ru-RU" smtClean="0"/>
              <a:pPr/>
              <a:t>65</a:t>
            </a:fld>
            <a:endParaRPr 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Интерес - анализ примитивов для распознавания объектов.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D6721-C4BC-4DBA-9CE8-96EDB55BA5CC}" type="slidenum">
              <a:rPr lang="ru-RU" smtClean="0"/>
              <a:pPr/>
              <a:t>66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Интерес - анализ примитивов для распознавания объектов.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3C46F-483E-4A8A-8882-E5A9A4BA3936}" type="slidenum">
              <a:rPr lang="ru-RU" smtClean="0"/>
              <a:pPr/>
              <a:t>67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Интерес - анализ примитивов для распознавания объектов.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639E5-DBEA-4FAB-8E58-46A6BD42047D}" type="slidenum">
              <a:rPr lang="ru-RU" smtClean="0"/>
              <a:pPr/>
              <a:t>68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Интерес - анализ примитивов для распознавания объектов.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AC7A2-6A08-4AF4-A21E-2712DCED7638}" type="slidenum">
              <a:rPr lang="ru-RU" smtClean="0"/>
              <a:pPr/>
              <a:t>69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Интерес - анализ примитивов для распознавания объектов.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DFE48-670B-408C-8344-7D65F050BF94}" type="slidenum">
              <a:rPr lang="ru-RU" smtClean="0"/>
              <a:pPr/>
              <a:t>70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Интерес - анализ примитивов для распознавания объектов.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C471F-ADBB-4C12-8942-CBF7DF701B26}" type="slidenum">
              <a:rPr lang="ru-RU" smtClean="0"/>
              <a:pPr/>
              <a:t>71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Полученное отсечением по порогу с шумного изображения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F2D7CA3A-CA5C-409D-ADEE-F02618EE6923}" type="slidenum">
              <a:rPr lang="ru-RU" sz="1300"/>
              <a:pPr algn="r"/>
              <a:t>72</a:t>
            </a:fld>
            <a:endParaRPr lang="ru-RU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Полученное отсечением по порогу с шумного изображения</a:t>
            </a:r>
          </a:p>
          <a:p>
            <a:pPr eaLnBrk="1" hangingPunct="1"/>
            <a:r>
              <a:rPr lang="ru-RU" smtClean="0"/>
              <a:t>+ По одному пикселю невозможно сказать – шум это или объект, нужно рассматривать окрестность пикселя!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A1D5C-ED47-456F-85B6-009D96ACA6C0}" type="slidenum">
              <a:rPr lang="ru-RU" smtClean="0"/>
              <a:pPr/>
              <a:t>73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42BB0-64C7-42E0-A036-F3FF22BF239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B5B01-D5FF-4C71-8B4B-29A5A0441B56}" type="slidenum">
              <a:rPr lang="ru-RU" smtClean="0"/>
              <a:pPr/>
              <a:t>76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Математическая морфология – своего рода логические операции для изображений. Расширение – логическое «или».</a:t>
            </a:r>
          </a:p>
          <a:p>
            <a:pPr eaLnBrk="1" hangingPunct="1"/>
            <a:r>
              <a:rPr lang="ru-RU" smtClean="0"/>
              <a:t>Окрестность пикселя задается структурным элементом с определенным центром. Для каждой точки объекта А рассмотрим окрестность, заданную </a:t>
            </a:r>
            <a:r>
              <a:rPr lang="en-US" smtClean="0"/>
              <a:t>B.</a:t>
            </a:r>
            <a:r>
              <a:rPr lang="ru-RU" smtClean="0"/>
              <a:t> Если есть пересечение –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(Переделать слайд – нужен объект А, объект Б, и демонстрация операции.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D2E77-00A9-4201-9554-459AB71B42A6}" type="slidenum">
              <a:rPr lang="ru-RU" smtClean="0"/>
              <a:pPr/>
              <a:t>78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Полученное отсечением по порогу с шумного изображения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31A0A-EAD2-4F8F-A809-CE53416C74BF}" type="slidenum">
              <a:rPr lang="ru-RU" smtClean="0"/>
              <a:pPr/>
              <a:t>79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Зачастую мелкие фигульки – шум.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34E4C-729A-41E0-8727-E313B0FB6EEB}" type="slidenum">
              <a:rPr lang="ru-RU" smtClean="0"/>
              <a:pPr/>
              <a:t>84</a:t>
            </a:fld>
            <a:endParaRPr 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Полученное отсечением по порогу с шумного изображения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2D88B-B4FD-4DD5-B799-A95003D24F0D}" type="slidenum">
              <a:rPr lang="ru-RU" smtClean="0"/>
              <a:pPr/>
              <a:t>86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Полученное отсечением по порогу с шумного изображения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74DFD-1B63-40A6-A719-41B6CADA146A}" type="slidenum">
              <a:rPr lang="ru-RU" smtClean="0"/>
              <a:pPr/>
              <a:t>87</a:t>
            </a:fld>
            <a:endParaRPr 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Полученное отсечением по порогу с шумного изображения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5D366-2C14-4F2C-89E1-6E5BCC8DBB90}" type="slidenum">
              <a:rPr lang="ru-RU" smtClean="0"/>
              <a:pPr/>
              <a:t>88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Зачастую мелкие фигульки – шум.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F671D-2476-41DE-BA7C-3E60908A9B9B}" type="slidenum">
              <a:rPr lang="ru-RU" smtClean="0"/>
              <a:pPr/>
              <a:t>89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Полученное отсечением по порогу с шумного изображения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CD98E7C6-88C6-4EEC-8C23-D9A172944DFE}" type="slidenum">
              <a:rPr lang="ru-RU" sz="1300"/>
              <a:pPr algn="r"/>
              <a:t>90</a:t>
            </a:fld>
            <a:endParaRPr lang="ru-RU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Зачастую мелкие фигульки – шум.</a:t>
            </a:r>
            <a:r>
              <a:rPr lang="en-US" smtClean="0"/>
              <a:t> </a:t>
            </a:r>
            <a:r>
              <a:rPr lang="ru-RU" smtClean="0"/>
              <a:t>Другие недостатки медианного фильтра?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75FEF-057A-46A0-A339-1DC36ED5C0F3}" type="slidenum">
              <a:rPr lang="ru-RU" smtClean="0"/>
              <a:pPr/>
              <a:t>91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DC477-232F-47CA-A364-FC0BF445419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32787-BAED-41B5-9836-8291D97292CF}" type="slidenum">
              <a:rPr lang="ru-RU" smtClean="0"/>
              <a:pPr/>
              <a:t>92</a:t>
            </a:fld>
            <a:endParaRPr lang="ru-RU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4F8CF-0C0F-423A-811B-7F5851F420FA}" type="slidenum">
              <a:rPr lang="ru-RU" smtClean="0"/>
              <a:pPr/>
              <a:t>93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Робертс – повернут, смещение, Превитт – небольшое усреднение (шум), Собель – примерно как гауссовское усреднение.</a:t>
            </a:r>
          </a:p>
          <a:p>
            <a:pPr eaLnBrk="1" hangingPunct="1"/>
            <a:r>
              <a:rPr lang="ru-RU" smtClean="0"/>
              <a:t>Выбор маски зависит от характера шума, ориентация не важна.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7715C-D9C3-41AF-81B5-4359952356C3}" type="slidenum">
              <a:rPr lang="ru-RU" smtClean="0"/>
              <a:pPr/>
              <a:t>94</a:t>
            </a:fld>
            <a:endParaRPr lang="ru-RU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Робертс – повернут, смещение, Превитт – небольшое усреднение (шум), Собель – примерно как гауссовское усреднение.</a:t>
            </a:r>
          </a:p>
          <a:p>
            <a:pPr eaLnBrk="1" hangingPunct="1"/>
            <a:r>
              <a:rPr lang="ru-RU" smtClean="0"/>
              <a:t>Выбор маски зависит от характера шума, ориентация не важна.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C2FE2-1584-47CA-B611-1DE392BF2743}" type="slidenum">
              <a:rPr lang="ru-RU" smtClean="0"/>
              <a:pPr/>
              <a:t>95</a:t>
            </a:fld>
            <a:endParaRPr lang="ru-RU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Робертс – повернут, смещение, Превитт – небольшое усреднение (шум), Собель – примерно как гауссовское усреднение.</a:t>
            </a:r>
          </a:p>
          <a:p>
            <a:pPr eaLnBrk="1" hangingPunct="1"/>
            <a:r>
              <a:rPr lang="ru-RU" smtClean="0"/>
              <a:t>Выбор маски зависит от характера шума, ориентация не важна.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AC985-2AA2-4017-BAF7-2060B390E717}" type="slidenum">
              <a:rPr lang="ru-RU" smtClean="0"/>
              <a:pPr/>
              <a:t>96</a:t>
            </a:fld>
            <a:endParaRPr lang="ru-R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Робертс – повернут, смещение, Превитт – небольшое усреднение (шум), Собель – примерно как гауссовское усреднение.</a:t>
            </a:r>
          </a:p>
          <a:p>
            <a:pPr eaLnBrk="1" hangingPunct="1"/>
            <a:r>
              <a:rPr lang="ru-RU" smtClean="0"/>
              <a:t>Выбор маски зависит от характера шума, ориентация не важна.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8BE06-F462-4565-8ABD-BCA602CA2032}" type="slidenum">
              <a:rPr lang="ru-RU" smtClean="0"/>
              <a:pPr/>
              <a:t>99</a:t>
            </a:fld>
            <a:endParaRPr 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01A1E-10F2-46AC-B818-12E1B3B6EF31}" type="slidenum">
              <a:rPr lang="ru-RU" smtClean="0"/>
              <a:pPr/>
              <a:t>100</a:t>
            </a:fld>
            <a:endParaRPr lang="ru-R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EFD4F-4262-4FF3-9B41-883CCCA245D3}" type="slidenum">
              <a:rPr lang="ru-RU" smtClean="0"/>
              <a:pPr/>
              <a:t>102</a:t>
            </a:fld>
            <a:endParaRPr lang="ru-R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Анализ строго говоря не нулей, пересечений нуля.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FAE41-A2A7-4185-949D-A85971742737}" type="slidenum">
              <a:rPr lang="ru-RU" smtClean="0"/>
              <a:pPr/>
              <a:t>103</a:t>
            </a:fld>
            <a:endParaRPr lang="ru-R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Анализ строго говоря не нулей, пересечений нуля.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C60A2-639B-4F00-AAF2-0BC2174A6555}" type="slidenum">
              <a:rPr lang="ru-RU" smtClean="0"/>
              <a:pPr/>
              <a:t>106</a:t>
            </a:fld>
            <a:endParaRPr 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Анализ строго говоря не нулей, пересечений нуля.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Credit: W. Freeman et al, “Computer Vision for Interactive Computer</a:t>
            </a:r>
          </a:p>
          <a:p>
            <a:pPr eaLnBrk="1" hangingPunct="1"/>
            <a:r>
              <a:rPr lang="en-US" smtClean="0"/>
              <a:t>Graphics,” IEEE Computer Graphics and Applications, 1998</a:t>
            </a:r>
          </a:p>
          <a:p>
            <a:pPr eaLnBrk="1" hangingPunct="1"/>
            <a:endParaRPr lang="ru-RU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241F-0900-464D-AFC9-9B6B31D84ED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0888D-C943-43E2-A435-818ED2D2B4B1}" type="slidenum">
              <a:rPr lang="ru-RU" smtClean="0"/>
              <a:pPr/>
              <a:t>107</a:t>
            </a:fld>
            <a:endParaRPr lang="ru-R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Сгладить – потом анализировать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166AB-A799-4658-9831-BE0C9D98685A}" type="slidenum">
              <a:rPr lang="ru-RU" smtClean="0"/>
              <a:pPr/>
              <a:t>108</a:t>
            </a:fld>
            <a:endParaRPr 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Multiscale!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8CBAC-0764-4F5B-AEFF-C10161E92760}" type="slidenum">
              <a:rPr lang="ru-RU" smtClean="0"/>
              <a:pPr/>
              <a:t>109</a:t>
            </a:fld>
            <a:endParaRPr 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951BA-4A04-4D42-BDCE-88C12F5B4E50}" type="slidenum">
              <a:rPr lang="ru-RU" smtClean="0"/>
              <a:pPr/>
              <a:t>110</a:t>
            </a:fld>
            <a:endParaRPr 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Multiscale!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E06A7-0DD3-48A3-ACE6-D9540B3B952C}" type="slidenum">
              <a:rPr lang="ru-RU" smtClean="0"/>
              <a:pPr/>
              <a:t>111</a:t>
            </a:fld>
            <a:endParaRPr 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2C74C-94FF-435B-BF8E-B76D8B2B03C6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14D24-5324-4D39-A238-4280809E3B6F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3588"/>
            <a:ext cx="5094287" cy="38227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AB82-4D15-4218-8BA4-F76CCCD78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BD8DF-AAA3-4D47-AD60-DDB6C08D4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F9E5-7F61-4089-80E1-6EB474E1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710D-B445-419E-A0C2-6543BABA4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6EB2-E880-46EC-ADA8-3F7B7668B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5BEF-5E12-45B7-B2B3-FEB51D89A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E2BC725-BFE0-48AD-8E0B-01038ACF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320" name="Picture 13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61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0"/>
            <a:ext cx="1447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18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88.emf"/><Relationship Id="rId4" Type="http://schemas.openxmlformats.org/officeDocument/2006/relationships/oleObject" Target="../embeddings/oleObject32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90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5.emf"/><Relationship Id="rId4" Type="http://schemas.openxmlformats.org/officeDocument/2006/relationships/oleObject" Target="../embeddings/oleObject37.bin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19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38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40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2.emf"/><Relationship Id="rId4" Type="http://schemas.openxmlformats.org/officeDocument/2006/relationships/oleObject" Target="../embeddings/Microsoft_Excel_97-2003_Worksheet1.xls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03.emf"/><Relationship Id="rId4" Type="http://schemas.openxmlformats.org/officeDocument/2006/relationships/oleObject" Target="../embeddings/Microsoft_Excel_97-2003_Worksheet2.xls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graphicon.ru/main/vis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olga.barinova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9.png"/><Relationship Id="rId5" Type="http://schemas.openxmlformats.org/officeDocument/2006/relationships/tags" Target="../tags/tag5.xm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9.xml"/><Relationship Id="rId7" Type="http://schemas.openxmlformats.org/officeDocument/2006/relationships/image" Target="../media/image72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5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73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png"/><Relationship Id="rId11" Type="http://schemas.openxmlformats.org/officeDocument/2006/relationships/image" Target="../media/image77.wmf"/><Relationship Id="rId5" Type="http://schemas.openxmlformats.org/officeDocument/2006/relationships/image" Target="../media/image7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86.png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11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hyperlink" Target="http://www.eecs.berkeley.edu/Research/Projects/CS/vision/grouping/segbench/" TargetMode="External"/><Relationship Id="rId7" Type="http://schemas.openxmlformats.org/officeDocument/2006/relationships/image" Target="../media/image1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png"/><Relationship Id="rId4" Type="http://schemas.openxmlformats.org/officeDocument/2006/relationships/image" Target="../media/image120.jpeg"/><Relationship Id="rId9" Type="http://schemas.openxmlformats.org/officeDocument/2006/relationships/image" Target="../media/image1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29.png"/><Relationship Id="rId7" Type="http://schemas.openxmlformats.org/officeDocument/2006/relationships/image" Target="../media/image12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26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5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cket.cc/files/mach-per-3D-solids.html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8.jpeg"/><Relationship Id="rId4" Type="http://schemas.openxmlformats.org/officeDocument/2006/relationships/image" Target="../media/image1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62.png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1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58.wmf"/><Relationship Id="rId10" Type="http://schemas.openxmlformats.org/officeDocument/2006/relationships/image" Target="../media/image159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1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65.wmf"/><Relationship Id="rId12" Type="http://schemas.openxmlformats.org/officeDocument/2006/relationships/image" Target="../media/image1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68.png"/><Relationship Id="rId5" Type="http://schemas.openxmlformats.org/officeDocument/2006/relationships/image" Target="../media/image164.wmf"/><Relationship Id="rId10" Type="http://schemas.openxmlformats.org/officeDocument/2006/relationships/image" Target="../media/image167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66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66.wmf"/><Relationship Id="rId12" Type="http://schemas.openxmlformats.org/officeDocument/2006/relationships/image" Target="../media/image1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164.wmf"/><Relationship Id="rId10" Type="http://schemas.openxmlformats.org/officeDocument/2006/relationships/image" Target="../media/image176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165.wmf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179.png"/><Relationship Id="rId5" Type="http://schemas.openxmlformats.org/officeDocument/2006/relationships/image" Target="../media/image164.wmf"/><Relationship Id="rId10" Type="http://schemas.openxmlformats.org/officeDocument/2006/relationships/image" Target="../media/image178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6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7.png"/><Relationship Id="rId4" Type="http://schemas.openxmlformats.org/officeDocument/2006/relationships/image" Target="../media/image183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6172200" cy="838200"/>
          </a:xfrm>
        </p:spPr>
        <p:txBody>
          <a:bodyPr/>
          <a:lstStyle/>
          <a:p>
            <a:r>
              <a:rPr lang="ru-RU" smtClean="0"/>
              <a:t>Простой анализ изображений</a:t>
            </a:r>
          </a:p>
        </p:txBody>
      </p:sp>
      <p:pic>
        <p:nvPicPr>
          <p:cNvPr id="15363" name="Picture 8" descr="img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2895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co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90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suga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533525"/>
            <a:ext cx="2743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Content Placeholder 5" descr="gra_0929-0s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343400"/>
            <a:ext cx="3962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65502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 smtClean="0"/>
              <a:t>Many slides </a:t>
            </a:r>
            <a:r>
              <a:rPr lang="en-US" sz="1400" dirty="0"/>
              <a:t>adapted from </a:t>
            </a:r>
            <a:r>
              <a:rPr lang="en-US" sz="1400" dirty="0" err="1"/>
              <a:t>Fei-Fei</a:t>
            </a:r>
            <a:r>
              <a:rPr lang="en-US" sz="1400" dirty="0"/>
              <a:t> Li, Rob Fergus, Antonio </a:t>
            </a:r>
            <a:r>
              <a:rPr lang="en-US" sz="1400" dirty="0" err="1"/>
              <a:t>Torralba</a:t>
            </a:r>
            <a:r>
              <a:rPr lang="en-US" sz="1400" dirty="0"/>
              <a:t>, </a:t>
            </a:r>
            <a:r>
              <a:rPr lang="en-US" sz="1400" dirty="0" smtClean="0"/>
              <a:t>Jean Ponce and Svetlana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Нормализация освещенности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678363"/>
          </a:xfrm>
        </p:spPr>
        <p:txBody>
          <a:bodyPr/>
          <a:lstStyle/>
          <a:p>
            <a:r>
              <a:rPr lang="ru-RU" dirty="0" smtClean="0"/>
              <a:t>Освещённость может меняться</a:t>
            </a:r>
          </a:p>
          <a:p>
            <a:r>
              <a:rPr lang="ru-RU" dirty="0" smtClean="0"/>
              <a:t>Можно нормализовать интенсивности пикселей шаблона и фрагмента изображения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05113"/>
            <a:ext cx="260985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700463"/>
            <a:ext cx="3143250" cy="74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86275"/>
            <a:ext cx="242887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4271962" y="2952750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Средняя интенсивность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4271962" y="3771900"/>
            <a:ext cx="450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Норма интенсивности окна</a:t>
            </a:r>
          </a:p>
        </p:txBody>
      </p:sp>
      <p:sp>
        <p:nvSpPr>
          <p:cNvPr id="30729" name="Rectangle 12"/>
          <p:cNvSpPr>
            <a:spLocks noChangeArrowheads="1"/>
          </p:cNvSpPr>
          <p:nvPr/>
        </p:nvSpPr>
        <p:spPr bwMode="auto">
          <a:xfrm>
            <a:off x="4271962" y="4667250"/>
            <a:ext cx="414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Нормализованный пиксель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20663"/>
            <a:ext cx="7793037" cy="693737"/>
          </a:xfrm>
        </p:spPr>
        <p:txBody>
          <a:bodyPr/>
          <a:lstStyle/>
          <a:p>
            <a:pPr eaLnBrk="1" hangingPunct="1"/>
            <a:r>
              <a:rPr lang="ru-RU" smtClean="0"/>
              <a:t>Площадь и центр масс</a:t>
            </a: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822325" y="1530350"/>
            <a:ext cx="571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Площадь – количество пикселей в области;</a:t>
            </a:r>
          </a:p>
          <a:p>
            <a:endParaRPr lang="ru-RU"/>
          </a:p>
          <a:p>
            <a:endParaRPr lang="ru-RU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1935163" y="2033588"/>
          <a:ext cx="27114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4" imgW="1079280" imgH="444240" progId="Equation.3">
                  <p:embed/>
                </p:oleObj>
              </mc:Choice>
              <mc:Fallback>
                <p:oleObj name="Формула" r:id="rId4" imgW="107928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2033588"/>
                        <a:ext cx="271145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7" name="Group 5"/>
          <p:cNvGrpSpPr>
            <a:grpSpLocks/>
          </p:cNvGrpSpPr>
          <p:nvPr/>
        </p:nvGrpSpPr>
        <p:grpSpPr bwMode="auto">
          <a:xfrm>
            <a:off x="5776913" y="1890713"/>
            <a:ext cx="2578100" cy="1930400"/>
            <a:chOff x="3360" y="2064"/>
            <a:chExt cx="1624" cy="1216"/>
          </a:xfrm>
        </p:grpSpPr>
        <p:sp>
          <p:nvSpPr>
            <p:cNvPr id="5129" name="Freeform 6"/>
            <p:cNvSpPr>
              <a:spLocks/>
            </p:cNvSpPr>
            <p:nvPr/>
          </p:nvSpPr>
          <p:spPr bwMode="auto">
            <a:xfrm>
              <a:off x="3360" y="2064"/>
              <a:ext cx="1624" cy="1216"/>
            </a:xfrm>
            <a:custGeom>
              <a:avLst/>
              <a:gdLst>
                <a:gd name="T0" fmla="*/ 304 w 1624"/>
                <a:gd name="T1" fmla="*/ 728 h 1216"/>
                <a:gd name="T2" fmla="*/ 64 w 1624"/>
                <a:gd name="T3" fmla="*/ 344 h 1216"/>
                <a:gd name="T4" fmla="*/ 688 w 1624"/>
                <a:gd name="T5" fmla="*/ 56 h 1216"/>
                <a:gd name="T6" fmla="*/ 1552 w 1624"/>
                <a:gd name="T7" fmla="*/ 680 h 1216"/>
                <a:gd name="T8" fmla="*/ 256 w 1624"/>
                <a:gd name="T9" fmla="*/ 1208 h 1216"/>
                <a:gd name="T10" fmla="*/ 304 w 1624"/>
                <a:gd name="T11" fmla="*/ 728 h 1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4"/>
                <a:gd name="T19" fmla="*/ 0 h 1216"/>
                <a:gd name="T20" fmla="*/ 1624 w 1624"/>
                <a:gd name="T21" fmla="*/ 1216 h 1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4" h="1216">
                  <a:moveTo>
                    <a:pt x="304" y="728"/>
                  </a:moveTo>
                  <a:cubicBezTo>
                    <a:pt x="272" y="584"/>
                    <a:pt x="0" y="456"/>
                    <a:pt x="64" y="344"/>
                  </a:cubicBezTo>
                  <a:cubicBezTo>
                    <a:pt x="128" y="232"/>
                    <a:pt x="440" y="0"/>
                    <a:pt x="688" y="56"/>
                  </a:cubicBezTo>
                  <a:cubicBezTo>
                    <a:pt x="936" y="112"/>
                    <a:pt x="1624" y="488"/>
                    <a:pt x="1552" y="680"/>
                  </a:cubicBezTo>
                  <a:cubicBezTo>
                    <a:pt x="1480" y="872"/>
                    <a:pt x="464" y="1200"/>
                    <a:pt x="256" y="1208"/>
                  </a:cubicBezTo>
                  <a:cubicBezTo>
                    <a:pt x="48" y="1216"/>
                    <a:pt x="336" y="872"/>
                    <a:pt x="304" y="7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Oval 8"/>
            <p:cNvSpPr>
              <a:spLocks noChangeArrowheads="1"/>
            </p:cNvSpPr>
            <p:nvPr/>
          </p:nvSpPr>
          <p:spPr bwMode="auto">
            <a:xfrm>
              <a:off x="3696" y="225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Oval 9"/>
            <p:cNvSpPr>
              <a:spLocks noChangeArrowheads="1"/>
            </p:cNvSpPr>
            <p:nvPr/>
          </p:nvSpPr>
          <p:spPr bwMode="auto">
            <a:xfrm>
              <a:off x="3792" y="225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Oval 10"/>
            <p:cNvSpPr>
              <a:spLocks noChangeArrowheads="1"/>
            </p:cNvSpPr>
            <p:nvPr/>
          </p:nvSpPr>
          <p:spPr bwMode="auto">
            <a:xfrm>
              <a:off x="3888" y="225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Oval 11"/>
            <p:cNvSpPr>
              <a:spLocks noChangeArrowheads="1"/>
            </p:cNvSpPr>
            <p:nvPr/>
          </p:nvSpPr>
          <p:spPr bwMode="auto">
            <a:xfrm>
              <a:off x="3984" y="225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Oval 12"/>
            <p:cNvSpPr>
              <a:spLocks noChangeArrowheads="1"/>
            </p:cNvSpPr>
            <p:nvPr/>
          </p:nvSpPr>
          <p:spPr bwMode="auto">
            <a:xfrm>
              <a:off x="4080" y="225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Oval 13"/>
            <p:cNvSpPr>
              <a:spLocks noChangeArrowheads="1"/>
            </p:cNvSpPr>
            <p:nvPr/>
          </p:nvSpPr>
          <p:spPr bwMode="auto">
            <a:xfrm>
              <a:off x="3552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Oval 14"/>
            <p:cNvSpPr>
              <a:spLocks noChangeArrowheads="1"/>
            </p:cNvSpPr>
            <p:nvPr/>
          </p:nvSpPr>
          <p:spPr bwMode="auto">
            <a:xfrm>
              <a:off x="3648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Oval 15"/>
            <p:cNvSpPr>
              <a:spLocks noChangeArrowheads="1"/>
            </p:cNvSpPr>
            <p:nvPr/>
          </p:nvSpPr>
          <p:spPr bwMode="auto">
            <a:xfrm>
              <a:off x="3744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Oval 16"/>
            <p:cNvSpPr>
              <a:spLocks noChangeArrowheads="1"/>
            </p:cNvSpPr>
            <p:nvPr/>
          </p:nvSpPr>
          <p:spPr bwMode="auto">
            <a:xfrm>
              <a:off x="3840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Oval 17"/>
            <p:cNvSpPr>
              <a:spLocks noChangeArrowheads="1"/>
            </p:cNvSpPr>
            <p:nvPr/>
          </p:nvSpPr>
          <p:spPr bwMode="auto">
            <a:xfrm>
              <a:off x="3936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Oval 18"/>
            <p:cNvSpPr>
              <a:spLocks noChangeArrowheads="1"/>
            </p:cNvSpPr>
            <p:nvPr/>
          </p:nvSpPr>
          <p:spPr bwMode="auto">
            <a:xfrm>
              <a:off x="4032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Oval 19"/>
            <p:cNvSpPr>
              <a:spLocks noChangeArrowheads="1"/>
            </p:cNvSpPr>
            <p:nvPr/>
          </p:nvSpPr>
          <p:spPr bwMode="auto">
            <a:xfrm>
              <a:off x="4128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Oval 20"/>
            <p:cNvSpPr>
              <a:spLocks noChangeArrowheads="1"/>
            </p:cNvSpPr>
            <p:nvPr/>
          </p:nvSpPr>
          <p:spPr bwMode="auto">
            <a:xfrm>
              <a:off x="4224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Oval 21"/>
            <p:cNvSpPr>
              <a:spLocks noChangeArrowheads="1"/>
            </p:cNvSpPr>
            <p:nvPr/>
          </p:nvSpPr>
          <p:spPr bwMode="auto">
            <a:xfrm>
              <a:off x="4320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Oval 22"/>
            <p:cNvSpPr>
              <a:spLocks noChangeArrowheads="1"/>
            </p:cNvSpPr>
            <p:nvPr/>
          </p:nvSpPr>
          <p:spPr bwMode="auto">
            <a:xfrm>
              <a:off x="4416" y="235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Oval 23"/>
            <p:cNvSpPr>
              <a:spLocks noChangeArrowheads="1"/>
            </p:cNvSpPr>
            <p:nvPr/>
          </p:nvSpPr>
          <p:spPr bwMode="auto">
            <a:xfrm>
              <a:off x="3552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Oval 24"/>
            <p:cNvSpPr>
              <a:spLocks noChangeArrowheads="1"/>
            </p:cNvSpPr>
            <p:nvPr/>
          </p:nvSpPr>
          <p:spPr bwMode="auto">
            <a:xfrm>
              <a:off x="3648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Oval 25"/>
            <p:cNvSpPr>
              <a:spLocks noChangeArrowheads="1"/>
            </p:cNvSpPr>
            <p:nvPr/>
          </p:nvSpPr>
          <p:spPr bwMode="auto">
            <a:xfrm>
              <a:off x="3744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Oval 26"/>
            <p:cNvSpPr>
              <a:spLocks noChangeArrowheads="1"/>
            </p:cNvSpPr>
            <p:nvPr/>
          </p:nvSpPr>
          <p:spPr bwMode="auto">
            <a:xfrm>
              <a:off x="3840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Oval 27"/>
            <p:cNvSpPr>
              <a:spLocks noChangeArrowheads="1"/>
            </p:cNvSpPr>
            <p:nvPr/>
          </p:nvSpPr>
          <p:spPr bwMode="auto">
            <a:xfrm>
              <a:off x="3936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Oval 28"/>
            <p:cNvSpPr>
              <a:spLocks noChangeArrowheads="1"/>
            </p:cNvSpPr>
            <p:nvPr/>
          </p:nvSpPr>
          <p:spPr bwMode="auto">
            <a:xfrm>
              <a:off x="4032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Oval 29"/>
            <p:cNvSpPr>
              <a:spLocks noChangeArrowheads="1"/>
            </p:cNvSpPr>
            <p:nvPr/>
          </p:nvSpPr>
          <p:spPr bwMode="auto">
            <a:xfrm>
              <a:off x="4128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Oval 30"/>
            <p:cNvSpPr>
              <a:spLocks noChangeArrowheads="1"/>
            </p:cNvSpPr>
            <p:nvPr/>
          </p:nvSpPr>
          <p:spPr bwMode="auto">
            <a:xfrm>
              <a:off x="4224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Oval 31"/>
            <p:cNvSpPr>
              <a:spLocks noChangeArrowheads="1"/>
            </p:cNvSpPr>
            <p:nvPr/>
          </p:nvSpPr>
          <p:spPr bwMode="auto">
            <a:xfrm>
              <a:off x="4320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Oval 32"/>
            <p:cNvSpPr>
              <a:spLocks noChangeArrowheads="1"/>
            </p:cNvSpPr>
            <p:nvPr/>
          </p:nvSpPr>
          <p:spPr bwMode="auto">
            <a:xfrm>
              <a:off x="4416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Oval 33"/>
            <p:cNvSpPr>
              <a:spLocks noChangeArrowheads="1"/>
            </p:cNvSpPr>
            <p:nvPr/>
          </p:nvSpPr>
          <p:spPr bwMode="auto">
            <a:xfrm>
              <a:off x="3648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Oval 34"/>
            <p:cNvSpPr>
              <a:spLocks noChangeArrowheads="1"/>
            </p:cNvSpPr>
            <p:nvPr/>
          </p:nvSpPr>
          <p:spPr bwMode="auto">
            <a:xfrm>
              <a:off x="3744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8" name="Oval 35"/>
            <p:cNvSpPr>
              <a:spLocks noChangeArrowheads="1"/>
            </p:cNvSpPr>
            <p:nvPr/>
          </p:nvSpPr>
          <p:spPr bwMode="auto">
            <a:xfrm>
              <a:off x="3840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9" name="Oval 36"/>
            <p:cNvSpPr>
              <a:spLocks noChangeArrowheads="1"/>
            </p:cNvSpPr>
            <p:nvPr/>
          </p:nvSpPr>
          <p:spPr bwMode="auto">
            <a:xfrm>
              <a:off x="3936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0" name="Oval 37"/>
            <p:cNvSpPr>
              <a:spLocks noChangeArrowheads="1"/>
            </p:cNvSpPr>
            <p:nvPr/>
          </p:nvSpPr>
          <p:spPr bwMode="auto">
            <a:xfrm>
              <a:off x="4032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Oval 38"/>
            <p:cNvSpPr>
              <a:spLocks noChangeArrowheads="1"/>
            </p:cNvSpPr>
            <p:nvPr/>
          </p:nvSpPr>
          <p:spPr bwMode="auto">
            <a:xfrm>
              <a:off x="4128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2" name="Oval 39"/>
            <p:cNvSpPr>
              <a:spLocks noChangeArrowheads="1"/>
            </p:cNvSpPr>
            <p:nvPr/>
          </p:nvSpPr>
          <p:spPr bwMode="auto">
            <a:xfrm>
              <a:off x="4224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3" name="Oval 40"/>
            <p:cNvSpPr>
              <a:spLocks noChangeArrowheads="1"/>
            </p:cNvSpPr>
            <p:nvPr/>
          </p:nvSpPr>
          <p:spPr bwMode="auto">
            <a:xfrm>
              <a:off x="4320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4" name="Oval 41"/>
            <p:cNvSpPr>
              <a:spLocks noChangeArrowheads="1"/>
            </p:cNvSpPr>
            <p:nvPr/>
          </p:nvSpPr>
          <p:spPr bwMode="auto">
            <a:xfrm>
              <a:off x="4416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5" name="Oval 42"/>
            <p:cNvSpPr>
              <a:spLocks noChangeArrowheads="1"/>
            </p:cNvSpPr>
            <p:nvPr/>
          </p:nvSpPr>
          <p:spPr bwMode="auto">
            <a:xfrm>
              <a:off x="4512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6" name="Oval 43"/>
            <p:cNvSpPr>
              <a:spLocks noChangeArrowheads="1"/>
            </p:cNvSpPr>
            <p:nvPr/>
          </p:nvSpPr>
          <p:spPr bwMode="auto">
            <a:xfrm>
              <a:off x="3696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Oval 44"/>
            <p:cNvSpPr>
              <a:spLocks noChangeArrowheads="1"/>
            </p:cNvSpPr>
            <p:nvPr/>
          </p:nvSpPr>
          <p:spPr bwMode="auto">
            <a:xfrm>
              <a:off x="3792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Oval 45"/>
            <p:cNvSpPr>
              <a:spLocks noChangeArrowheads="1"/>
            </p:cNvSpPr>
            <p:nvPr/>
          </p:nvSpPr>
          <p:spPr bwMode="auto">
            <a:xfrm>
              <a:off x="3888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Oval 46"/>
            <p:cNvSpPr>
              <a:spLocks noChangeArrowheads="1"/>
            </p:cNvSpPr>
            <p:nvPr/>
          </p:nvSpPr>
          <p:spPr bwMode="auto">
            <a:xfrm>
              <a:off x="3984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Oval 47"/>
            <p:cNvSpPr>
              <a:spLocks noChangeArrowheads="1"/>
            </p:cNvSpPr>
            <p:nvPr/>
          </p:nvSpPr>
          <p:spPr bwMode="auto">
            <a:xfrm>
              <a:off x="4080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Oval 48"/>
            <p:cNvSpPr>
              <a:spLocks noChangeArrowheads="1"/>
            </p:cNvSpPr>
            <p:nvPr/>
          </p:nvSpPr>
          <p:spPr bwMode="auto">
            <a:xfrm>
              <a:off x="4176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Oval 49"/>
            <p:cNvSpPr>
              <a:spLocks noChangeArrowheads="1"/>
            </p:cNvSpPr>
            <p:nvPr/>
          </p:nvSpPr>
          <p:spPr bwMode="auto">
            <a:xfrm>
              <a:off x="4272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Oval 50"/>
            <p:cNvSpPr>
              <a:spLocks noChangeArrowheads="1"/>
            </p:cNvSpPr>
            <p:nvPr/>
          </p:nvSpPr>
          <p:spPr bwMode="auto">
            <a:xfrm>
              <a:off x="4368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4" name="Oval 51"/>
            <p:cNvSpPr>
              <a:spLocks noChangeArrowheads="1"/>
            </p:cNvSpPr>
            <p:nvPr/>
          </p:nvSpPr>
          <p:spPr bwMode="auto">
            <a:xfrm>
              <a:off x="4464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5" name="Oval 52"/>
            <p:cNvSpPr>
              <a:spLocks noChangeArrowheads="1"/>
            </p:cNvSpPr>
            <p:nvPr/>
          </p:nvSpPr>
          <p:spPr bwMode="auto">
            <a:xfrm>
              <a:off x="4560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6" name="Oval 53"/>
            <p:cNvSpPr>
              <a:spLocks noChangeArrowheads="1"/>
            </p:cNvSpPr>
            <p:nvPr/>
          </p:nvSpPr>
          <p:spPr bwMode="auto">
            <a:xfrm>
              <a:off x="3744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7" name="Oval 54"/>
            <p:cNvSpPr>
              <a:spLocks noChangeArrowheads="1"/>
            </p:cNvSpPr>
            <p:nvPr/>
          </p:nvSpPr>
          <p:spPr bwMode="auto">
            <a:xfrm>
              <a:off x="3840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8" name="Oval 55"/>
            <p:cNvSpPr>
              <a:spLocks noChangeArrowheads="1"/>
            </p:cNvSpPr>
            <p:nvPr/>
          </p:nvSpPr>
          <p:spPr bwMode="auto">
            <a:xfrm>
              <a:off x="3936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9" name="Oval 56"/>
            <p:cNvSpPr>
              <a:spLocks noChangeArrowheads="1"/>
            </p:cNvSpPr>
            <p:nvPr/>
          </p:nvSpPr>
          <p:spPr bwMode="auto">
            <a:xfrm>
              <a:off x="4032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0" name="Oval 57"/>
            <p:cNvSpPr>
              <a:spLocks noChangeArrowheads="1"/>
            </p:cNvSpPr>
            <p:nvPr/>
          </p:nvSpPr>
          <p:spPr bwMode="auto">
            <a:xfrm>
              <a:off x="4128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1" name="Oval 58"/>
            <p:cNvSpPr>
              <a:spLocks noChangeArrowheads="1"/>
            </p:cNvSpPr>
            <p:nvPr/>
          </p:nvSpPr>
          <p:spPr bwMode="auto">
            <a:xfrm>
              <a:off x="4224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2" name="Oval 59"/>
            <p:cNvSpPr>
              <a:spLocks noChangeArrowheads="1"/>
            </p:cNvSpPr>
            <p:nvPr/>
          </p:nvSpPr>
          <p:spPr bwMode="auto">
            <a:xfrm>
              <a:off x="4320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3" name="Oval 60"/>
            <p:cNvSpPr>
              <a:spLocks noChangeArrowheads="1"/>
            </p:cNvSpPr>
            <p:nvPr/>
          </p:nvSpPr>
          <p:spPr bwMode="auto">
            <a:xfrm>
              <a:off x="4416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4" name="Oval 61"/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5" name="Oval 62"/>
            <p:cNvSpPr>
              <a:spLocks noChangeArrowheads="1"/>
            </p:cNvSpPr>
            <p:nvPr/>
          </p:nvSpPr>
          <p:spPr bwMode="auto">
            <a:xfrm>
              <a:off x="4608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6" name="Oval 63"/>
            <p:cNvSpPr>
              <a:spLocks noChangeArrowheads="1"/>
            </p:cNvSpPr>
            <p:nvPr/>
          </p:nvSpPr>
          <p:spPr bwMode="auto">
            <a:xfrm>
              <a:off x="3696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7" name="Oval 64"/>
            <p:cNvSpPr>
              <a:spLocks noChangeArrowheads="1"/>
            </p:cNvSpPr>
            <p:nvPr/>
          </p:nvSpPr>
          <p:spPr bwMode="auto">
            <a:xfrm>
              <a:off x="3792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8" name="Oval 65"/>
            <p:cNvSpPr>
              <a:spLocks noChangeArrowheads="1"/>
            </p:cNvSpPr>
            <p:nvPr/>
          </p:nvSpPr>
          <p:spPr bwMode="auto">
            <a:xfrm>
              <a:off x="3888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89" name="Oval 66"/>
            <p:cNvSpPr>
              <a:spLocks noChangeArrowheads="1"/>
            </p:cNvSpPr>
            <p:nvPr/>
          </p:nvSpPr>
          <p:spPr bwMode="auto">
            <a:xfrm>
              <a:off x="3984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0" name="Oval 67"/>
            <p:cNvSpPr>
              <a:spLocks noChangeArrowheads="1"/>
            </p:cNvSpPr>
            <p:nvPr/>
          </p:nvSpPr>
          <p:spPr bwMode="auto">
            <a:xfrm>
              <a:off x="4080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1" name="Oval 68"/>
            <p:cNvSpPr>
              <a:spLocks noChangeArrowheads="1"/>
            </p:cNvSpPr>
            <p:nvPr/>
          </p:nvSpPr>
          <p:spPr bwMode="auto">
            <a:xfrm>
              <a:off x="4176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2" name="Oval 69"/>
            <p:cNvSpPr>
              <a:spLocks noChangeArrowheads="1"/>
            </p:cNvSpPr>
            <p:nvPr/>
          </p:nvSpPr>
          <p:spPr bwMode="auto">
            <a:xfrm>
              <a:off x="4272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3" name="Oval 70"/>
            <p:cNvSpPr>
              <a:spLocks noChangeArrowheads="1"/>
            </p:cNvSpPr>
            <p:nvPr/>
          </p:nvSpPr>
          <p:spPr bwMode="auto">
            <a:xfrm>
              <a:off x="4368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4" name="Oval 71"/>
            <p:cNvSpPr>
              <a:spLocks noChangeArrowheads="1"/>
            </p:cNvSpPr>
            <p:nvPr/>
          </p:nvSpPr>
          <p:spPr bwMode="auto">
            <a:xfrm>
              <a:off x="4464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5" name="Oval 72"/>
            <p:cNvSpPr>
              <a:spLocks noChangeArrowheads="1"/>
            </p:cNvSpPr>
            <p:nvPr/>
          </p:nvSpPr>
          <p:spPr bwMode="auto">
            <a:xfrm>
              <a:off x="4560" y="2832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6" name="Oval 73"/>
            <p:cNvSpPr>
              <a:spLocks noChangeArrowheads="1"/>
            </p:cNvSpPr>
            <p:nvPr/>
          </p:nvSpPr>
          <p:spPr bwMode="auto">
            <a:xfrm>
              <a:off x="3696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7" name="Oval 74"/>
            <p:cNvSpPr>
              <a:spLocks noChangeArrowheads="1"/>
            </p:cNvSpPr>
            <p:nvPr/>
          </p:nvSpPr>
          <p:spPr bwMode="auto">
            <a:xfrm>
              <a:off x="3792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8" name="Oval 75"/>
            <p:cNvSpPr>
              <a:spLocks noChangeArrowheads="1"/>
            </p:cNvSpPr>
            <p:nvPr/>
          </p:nvSpPr>
          <p:spPr bwMode="auto">
            <a:xfrm>
              <a:off x="3888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99" name="Oval 76"/>
            <p:cNvSpPr>
              <a:spLocks noChangeArrowheads="1"/>
            </p:cNvSpPr>
            <p:nvPr/>
          </p:nvSpPr>
          <p:spPr bwMode="auto">
            <a:xfrm>
              <a:off x="3984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0" name="Oval 77"/>
            <p:cNvSpPr>
              <a:spLocks noChangeArrowheads="1"/>
            </p:cNvSpPr>
            <p:nvPr/>
          </p:nvSpPr>
          <p:spPr bwMode="auto">
            <a:xfrm>
              <a:off x="4080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1" name="Oval 78"/>
            <p:cNvSpPr>
              <a:spLocks noChangeArrowheads="1"/>
            </p:cNvSpPr>
            <p:nvPr/>
          </p:nvSpPr>
          <p:spPr bwMode="auto">
            <a:xfrm>
              <a:off x="4176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2" name="Oval 79"/>
            <p:cNvSpPr>
              <a:spLocks noChangeArrowheads="1"/>
            </p:cNvSpPr>
            <p:nvPr/>
          </p:nvSpPr>
          <p:spPr bwMode="auto">
            <a:xfrm>
              <a:off x="4272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3" name="Oval 80"/>
            <p:cNvSpPr>
              <a:spLocks noChangeArrowheads="1"/>
            </p:cNvSpPr>
            <p:nvPr/>
          </p:nvSpPr>
          <p:spPr bwMode="auto">
            <a:xfrm>
              <a:off x="4368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4" name="Oval 81"/>
            <p:cNvSpPr>
              <a:spLocks noChangeArrowheads="1"/>
            </p:cNvSpPr>
            <p:nvPr/>
          </p:nvSpPr>
          <p:spPr bwMode="auto">
            <a:xfrm>
              <a:off x="4464" y="292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5" name="Oval 82"/>
            <p:cNvSpPr>
              <a:spLocks noChangeArrowheads="1"/>
            </p:cNvSpPr>
            <p:nvPr/>
          </p:nvSpPr>
          <p:spPr bwMode="auto">
            <a:xfrm>
              <a:off x="3648" y="302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6" name="Oval 83"/>
            <p:cNvSpPr>
              <a:spLocks noChangeArrowheads="1"/>
            </p:cNvSpPr>
            <p:nvPr/>
          </p:nvSpPr>
          <p:spPr bwMode="auto">
            <a:xfrm>
              <a:off x="3744" y="302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7" name="Oval 84"/>
            <p:cNvSpPr>
              <a:spLocks noChangeArrowheads="1"/>
            </p:cNvSpPr>
            <p:nvPr/>
          </p:nvSpPr>
          <p:spPr bwMode="auto">
            <a:xfrm>
              <a:off x="3840" y="302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8" name="Oval 85"/>
            <p:cNvSpPr>
              <a:spLocks noChangeArrowheads="1"/>
            </p:cNvSpPr>
            <p:nvPr/>
          </p:nvSpPr>
          <p:spPr bwMode="auto">
            <a:xfrm>
              <a:off x="3936" y="302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09" name="Oval 86"/>
            <p:cNvSpPr>
              <a:spLocks noChangeArrowheads="1"/>
            </p:cNvSpPr>
            <p:nvPr/>
          </p:nvSpPr>
          <p:spPr bwMode="auto">
            <a:xfrm>
              <a:off x="4032" y="302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0" name="Oval 87"/>
            <p:cNvSpPr>
              <a:spLocks noChangeArrowheads="1"/>
            </p:cNvSpPr>
            <p:nvPr/>
          </p:nvSpPr>
          <p:spPr bwMode="auto">
            <a:xfrm>
              <a:off x="4128" y="302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1" name="Oval 88"/>
            <p:cNvSpPr>
              <a:spLocks noChangeArrowheads="1"/>
            </p:cNvSpPr>
            <p:nvPr/>
          </p:nvSpPr>
          <p:spPr bwMode="auto">
            <a:xfrm>
              <a:off x="4224" y="302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2" name="Oval 89"/>
            <p:cNvSpPr>
              <a:spLocks noChangeArrowheads="1"/>
            </p:cNvSpPr>
            <p:nvPr/>
          </p:nvSpPr>
          <p:spPr bwMode="auto">
            <a:xfrm>
              <a:off x="3600" y="312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3" name="Oval 90"/>
            <p:cNvSpPr>
              <a:spLocks noChangeArrowheads="1"/>
            </p:cNvSpPr>
            <p:nvPr/>
          </p:nvSpPr>
          <p:spPr bwMode="auto">
            <a:xfrm>
              <a:off x="3696" y="312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4" name="Oval 91"/>
            <p:cNvSpPr>
              <a:spLocks noChangeArrowheads="1"/>
            </p:cNvSpPr>
            <p:nvPr/>
          </p:nvSpPr>
          <p:spPr bwMode="auto">
            <a:xfrm>
              <a:off x="3792" y="312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5" name="Oval 92"/>
            <p:cNvSpPr>
              <a:spLocks noChangeArrowheads="1"/>
            </p:cNvSpPr>
            <p:nvPr/>
          </p:nvSpPr>
          <p:spPr bwMode="auto">
            <a:xfrm>
              <a:off x="4656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6" name="Oval 93"/>
            <p:cNvSpPr>
              <a:spLocks noChangeArrowheads="1"/>
            </p:cNvSpPr>
            <p:nvPr/>
          </p:nvSpPr>
          <p:spPr bwMode="auto">
            <a:xfrm>
              <a:off x="4752" y="2640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7" name="Oval 94"/>
            <p:cNvSpPr>
              <a:spLocks noChangeArrowheads="1"/>
            </p:cNvSpPr>
            <p:nvPr/>
          </p:nvSpPr>
          <p:spPr bwMode="auto">
            <a:xfrm>
              <a:off x="4704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8" name="Oval 95"/>
            <p:cNvSpPr>
              <a:spLocks noChangeArrowheads="1"/>
            </p:cNvSpPr>
            <p:nvPr/>
          </p:nvSpPr>
          <p:spPr bwMode="auto">
            <a:xfrm>
              <a:off x="4800" y="273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19" name="Oval 96"/>
            <p:cNvSpPr>
              <a:spLocks noChangeArrowheads="1"/>
            </p:cNvSpPr>
            <p:nvPr/>
          </p:nvSpPr>
          <p:spPr bwMode="auto">
            <a:xfrm>
              <a:off x="4608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0" name="Oval 97"/>
            <p:cNvSpPr>
              <a:spLocks noChangeArrowheads="1"/>
            </p:cNvSpPr>
            <p:nvPr/>
          </p:nvSpPr>
          <p:spPr bwMode="auto">
            <a:xfrm>
              <a:off x="4704" y="2544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1" name="Oval 98"/>
            <p:cNvSpPr>
              <a:spLocks noChangeArrowheads="1"/>
            </p:cNvSpPr>
            <p:nvPr/>
          </p:nvSpPr>
          <p:spPr bwMode="auto">
            <a:xfrm>
              <a:off x="4512" y="2448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2" name="Oval 99"/>
            <p:cNvSpPr>
              <a:spLocks noChangeArrowheads="1"/>
            </p:cNvSpPr>
            <p:nvPr/>
          </p:nvSpPr>
          <p:spPr bwMode="auto">
            <a:xfrm>
              <a:off x="4176" y="225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" name="Oval 100"/>
            <p:cNvSpPr>
              <a:spLocks noChangeArrowheads="1"/>
            </p:cNvSpPr>
            <p:nvPr/>
          </p:nvSpPr>
          <p:spPr bwMode="auto">
            <a:xfrm>
              <a:off x="4272" y="2256"/>
              <a:ext cx="48" cy="4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1276350" y="4068763"/>
          <a:ext cx="52609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6" imgW="2349360" imgH="622080" progId="Equation.3">
                  <p:embed/>
                </p:oleObj>
              </mc:Choice>
              <mc:Fallback>
                <p:oleObj name="Формула" r:id="rId6" imgW="2349360" imgH="622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068763"/>
                        <a:ext cx="5260975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05"/>
          <p:cNvSpPr>
            <a:spLocks noChangeArrowheads="1"/>
          </p:cNvSpPr>
          <p:nvPr/>
        </p:nvSpPr>
        <p:spPr bwMode="auto">
          <a:xfrm>
            <a:off x="847725" y="36337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Центр масс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93038" cy="1143000"/>
          </a:xfrm>
        </p:spPr>
        <p:txBody>
          <a:bodyPr/>
          <a:lstStyle/>
          <a:p>
            <a:r>
              <a:rPr lang="ru-RU" smtClean="0"/>
              <a:t>Периметр и компактность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762000" y="23622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 Компактность – отношение квадрата периметра к площади;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6800" y="379095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Наиболее компактная фигура – круг:        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486400" y="2438400"/>
          <a:ext cx="10668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3" imgW="507960" imgH="419040" progId="Equation.3">
                  <p:embed/>
                </p:oleObj>
              </mc:Choice>
              <mc:Fallback>
                <p:oleObj name="Формула" r:id="rId3" imgW="5079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38400"/>
                        <a:ext cx="106680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5805488" y="3873500"/>
          <a:ext cx="83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5" imgW="469800" imgH="177480" progId="Equation.3">
                  <p:embed/>
                </p:oleObj>
              </mc:Choice>
              <mc:Fallback>
                <p:oleObj name="Формула" r:id="rId5" imgW="46980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3873500"/>
                        <a:ext cx="838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29"/>
          <p:cNvSpPr>
            <a:spLocks noChangeArrowheads="1"/>
          </p:cNvSpPr>
          <p:nvPr/>
        </p:nvSpPr>
        <p:spPr bwMode="auto">
          <a:xfrm>
            <a:off x="2611438" y="4924425"/>
            <a:ext cx="798512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3754438" y="4924425"/>
            <a:ext cx="841375" cy="752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>
            <a:off x="5040313" y="4924425"/>
            <a:ext cx="357187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5897563" y="4924425"/>
            <a:ext cx="46037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5" name="Group 4"/>
          <p:cNvGrpSpPr>
            <a:grpSpLocks/>
          </p:cNvGrpSpPr>
          <p:nvPr/>
        </p:nvGrpSpPr>
        <p:grpSpPr bwMode="auto">
          <a:xfrm>
            <a:off x="6705600" y="1371600"/>
            <a:ext cx="1066800" cy="914400"/>
            <a:chOff x="4464" y="1968"/>
            <a:chExt cx="672" cy="576"/>
          </a:xfrm>
        </p:grpSpPr>
        <p:grpSp>
          <p:nvGrpSpPr>
            <p:cNvPr id="6157" name="Group 5"/>
            <p:cNvGrpSpPr>
              <a:grpSpLocks/>
            </p:cNvGrpSpPr>
            <p:nvPr/>
          </p:nvGrpSpPr>
          <p:grpSpPr bwMode="auto">
            <a:xfrm>
              <a:off x="4464" y="1968"/>
              <a:ext cx="672" cy="576"/>
              <a:chOff x="4272" y="1920"/>
              <a:chExt cx="672" cy="576"/>
            </a:xfrm>
          </p:grpSpPr>
          <p:sp>
            <p:nvSpPr>
              <p:cNvPr id="6166" name="Rectangle 6"/>
              <p:cNvSpPr>
                <a:spLocks noChangeArrowheads="1"/>
              </p:cNvSpPr>
              <p:nvPr/>
            </p:nvSpPr>
            <p:spPr bwMode="auto">
              <a:xfrm>
                <a:off x="4656" y="192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7" name="Rectangle 7"/>
              <p:cNvSpPr>
                <a:spLocks noChangeArrowheads="1"/>
              </p:cNvSpPr>
              <p:nvPr/>
            </p:nvSpPr>
            <p:spPr bwMode="auto">
              <a:xfrm>
                <a:off x="4752" y="20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8" name="Rectangle 8"/>
              <p:cNvSpPr>
                <a:spLocks noChangeArrowheads="1"/>
              </p:cNvSpPr>
              <p:nvPr/>
            </p:nvSpPr>
            <p:spPr bwMode="auto">
              <a:xfrm>
                <a:off x="4848" y="211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9" name="Rectangle 9"/>
              <p:cNvSpPr>
                <a:spLocks noChangeArrowheads="1"/>
              </p:cNvSpPr>
              <p:nvPr/>
            </p:nvSpPr>
            <p:spPr bwMode="auto">
              <a:xfrm>
                <a:off x="4848" y="22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0" name="Rectangle 10"/>
              <p:cNvSpPr>
                <a:spLocks noChangeArrowheads="1"/>
              </p:cNvSpPr>
              <p:nvPr/>
            </p:nvSpPr>
            <p:spPr bwMode="auto">
              <a:xfrm>
                <a:off x="4752" y="230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1" name="Rectangle 11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2" name="Rectangle 12"/>
              <p:cNvSpPr>
                <a:spLocks noChangeArrowheads="1"/>
              </p:cNvSpPr>
              <p:nvPr/>
            </p:nvSpPr>
            <p:spPr bwMode="auto">
              <a:xfrm>
                <a:off x="4560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3" name="Rectangle 13"/>
              <p:cNvSpPr>
                <a:spLocks noChangeArrowheads="1"/>
              </p:cNvSpPr>
              <p:nvPr/>
            </p:nvSpPr>
            <p:spPr bwMode="auto">
              <a:xfrm>
                <a:off x="4464" y="24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4" name="Rectangle 14"/>
              <p:cNvSpPr>
                <a:spLocks noChangeArrowheads="1"/>
              </p:cNvSpPr>
              <p:nvPr/>
            </p:nvSpPr>
            <p:spPr bwMode="auto">
              <a:xfrm>
                <a:off x="4368" y="230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5" name="Rectangle 15"/>
              <p:cNvSpPr>
                <a:spLocks noChangeArrowheads="1"/>
              </p:cNvSpPr>
              <p:nvPr/>
            </p:nvSpPr>
            <p:spPr bwMode="auto">
              <a:xfrm>
                <a:off x="4464" y="220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6" name="Rectangle 16"/>
              <p:cNvSpPr>
                <a:spLocks noChangeArrowheads="1"/>
              </p:cNvSpPr>
              <p:nvPr/>
            </p:nvSpPr>
            <p:spPr bwMode="auto">
              <a:xfrm>
                <a:off x="4368" y="211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7" name="Rectangle 17"/>
              <p:cNvSpPr>
                <a:spLocks noChangeArrowheads="1"/>
              </p:cNvSpPr>
              <p:nvPr/>
            </p:nvSpPr>
            <p:spPr bwMode="auto">
              <a:xfrm>
                <a:off x="4272" y="20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8" name="Rectangle 18"/>
              <p:cNvSpPr>
                <a:spLocks noChangeArrowheads="1"/>
              </p:cNvSpPr>
              <p:nvPr/>
            </p:nvSpPr>
            <p:spPr bwMode="auto">
              <a:xfrm>
                <a:off x="4368" y="192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79" name="Rectangle 19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80" name="Rectangle 20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8" name="Rectangle 21"/>
            <p:cNvSpPr>
              <a:spLocks noChangeArrowheads="1"/>
            </p:cNvSpPr>
            <p:nvPr/>
          </p:nvSpPr>
          <p:spPr bwMode="auto">
            <a:xfrm>
              <a:off x="4560" y="206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Rectangle 22"/>
            <p:cNvSpPr>
              <a:spLocks noChangeArrowheads="1"/>
            </p:cNvSpPr>
            <p:nvPr/>
          </p:nvSpPr>
          <p:spPr bwMode="auto">
            <a:xfrm>
              <a:off x="4656" y="206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Rectangle 23"/>
            <p:cNvSpPr>
              <a:spLocks noChangeArrowheads="1"/>
            </p:cNvSpPr>
            <p:nvPr/>
          </p:nvSpPr>
          <p:spPr bwMode="auto">
            <a:xfrm>
              <a:off x="4752" y="216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Rectangle 24"/>
            <p:cNvSpPr>
              <a:spLocks noChangeArrowheads="1"/>
            </p:cNvSpPr>
            <p:nvPr/>
          </p:nvSpPr>
          <p:spPr bwMode="auto">
            <a:xfrm>
              <a:off x="4848" y="216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Rectangle 25"/>
            <p:cNvSpPr>
              <a:spLocks noChangeArrowheads="1"/>
            </p:cNvSpPr>
            <p:nvPr/>
          </p:nvSpPr>
          <p:spPr bwMode="auto">
            <a:xfrm>
              <a:off x="4944" y="225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Rectangle 26"/>
            <p:cNvSpPr>
              <a:spLocks noChangeArrowheads="1"/>
            </p:cNvSpPr>
            <p:nvPr/>
          </p:nvSpPr>
          <p:spPr bwMode="auto">
            <a:xfrm>
              <a:off x="4848" y="235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Rectangle 27"/>
            <p:cNvSpPr>
              <a:spLocks noChangeArrowheads="1"/>
            </p:cNvSpPr>
            <p:nvPr/>
          </p:nvSpPr>
          <p:spPr bwMode="auto">
            <a:xfrm>
              <a:off x="4752" y="225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Rectangle 28"/>
            <p:cNvSpPr>
              <a:spLocks noChangeArrowheads="1"/>
            </p:cNvSpPr>
            <p:nvPr/>
          </p:nvSpPr>
          <p:spPr bwMode="auto">
            <a:xfrm>
              <a:off x="4656" y="235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6" name="Rectangle 35"/>
          <p:cNvSpPr>
            <a:spLocks noChangeArrowheads="1"/>
          </p:cNvSpPr>
          <p:nvPr/>
        </p:nvSpPr>
        <p:spPr bwMode="auto">
          <a:xfrm>
            <a:off x="785813" y="1219200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 Периметр – количество пикселей принадлежащих границе области;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Подсчет периметра области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1252538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dirty="0"/>
              <a:t>Пиксель лежит на границе области, если он сам принадлежит </a:t>
            </a:r>
            <a:br>
              <a:rPr lang="ru-RU" sz="2000" dirty="0"/>
            </a:br>
            <a:r>
              <a:rPr lang="ru-RU" sz="2000" dirty="0"/>
              <a:t>области и хотя бы один из его соседей области не принадлежит. </a:t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2000" i="1" dirty="0"/>
              <a:t>внутренняя граница</a:t>
            </a:r>
            <a:r>
              <a:rPr lang="ru-RU" sz="2000" dirty="0"/>
              <a:t>)</a:t>
            </a:r>
          </a:p>
          <a:p>
            <a:pPr marL="457200" indent="-457200">
              <a:buFontTx/>
              <a:buAutoNum type="arabicPeriod"/>
            </a:pPr>
            <a:endParaRPr lang="ru-RU" sz="2000" dirty="0"/>
          </a:p>
          <a:p>
            <a:pPr marL="457200" indent="-457200">
              <a:buFontTx/>
              <a:buAutoNum type="arabicPeriod"/>
            </a:pPr>
            <a:r>
              <a:rPr lang="ru-RU" sz="2000" dirty="0"/>
              <a:t>Пиксель лежит на границе области, если он сам не принадлежит </a:t>
            </a:r>
            <a:br>
              <a:rPr lang="ru-RU" sz="2000" dirty="0"/>
            </a:br>
            <a:r>
              <a:rPr lang="ru-RU" sz="2000" dirty="0"/>
              <a:t>области и хотя бы один из его соседей области принадлежит.</a:t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2000" i="1" dirty="0"/>
              <a:t>внешняя граница</a:t>
            </a:r>
            <a:r>
              <a:rPr lang="ru-RU" sz="2000" dirty="0"/>
              <a:t>)</a:t>
            </a:r>
          </a:p>
          <a:p>
            <a:pPr marL="457200" indent="-457200"/>
            <a:endParaRPr lang="ru-RU" sz="2000" dirty="0"/>
          </a:p>
          <a:p>
            <a:pPr marL="457200" indent="-457200"/>
            <a:r>
              <a:rPr lang="ru-RU" sz="2000" dirty="0"/>
              <a:t>Периметр зависит также от того 4-х или 8-ми связность </a:t>
            </a:r>
            <a:r>
              <a:rPr lang="ru-RU" sz="2000" dirty="0" smtClean="0"/>
              <a:t>используется для </a:t>
            </a:r>
            <a:r>
              <a:rPr lang="ru-RU" sz="2000" dirty="0"/>
              <a:t>определения соседей.</a:t>
            </a:r>
          </a:p>
          <a:p>
            <a:pPr marL="457200" indent="-4572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Пример периметров области</a:t>
            </a:r>
          </a:p>
        </p:txBody>
      </p:sp>
      <p:pic>
        <p:nvPicPr>
          <p:cNvPr id="54275" name="Picture 3" descr="peri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647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676400" y="4800600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Область</a:t>
            </a:r>
            <a:endParaRPr lang="ru-RU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200400" y="5638800"/>
            <a:ext cx="209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Внутренняя граница</a:t>
            </a:r>
            <a:endParaRPr lang="ru-RU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562600" y="5638800"/>
            <a:ext cx="1830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Внешняя граница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Операция оконтуривания объекта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772400" cy="3465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	При работе с бинарными изображениями контуры объекта можно получить с помощью операций математической морфологии</a:t>
            </a:r>
          </a:p>
          <a:p>
            <a:pPr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	Внутреннее оконтуривание</a:t>
            </a:r>
          </a:p>
          <a:p>
            <a:pPr lvl="1" algn="just" eaLnBrk="1" hangingPunct="1"/>
            <a:r>
              <a:rPr lang="en-US" sz="2400" b="1" smtClean="0">
                <a:cs typeface="Times New Roman" pitchFamily="18" charset="0"/>
              </a:rPr>
              <a:t>C</a:t>
            </a:r>
            <a:r>
              <a:rPr lang="en-US" sz="2400" b="1" baseline="-30000" smtClean="0">
                <a:cs typeface="Times New Roman" pitchFamily="18" charset="0"/>
              </a:rPr>
              <a:t>I</a:t>
            </a:r>
            <a:r>
              <a:rPr lang="en-US" sz="2400" b="1" smtClean="0">
                <a:cs typeface="Times New Roman" pitchFamily="18" charset="0"/>
              </a:rPr>
              <a:t> = A – (A (-) B)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	Внешнее оконтуривание</a:t>
            </a:r>
          </a:p>
          <a:p>
            <a:pPr lvl="1" algn="just" eaLnBrk="1" hangingPunct="1"/>
            <a:r>
              <a:rPr lang="en-US" sz="2400" b="1" smtClean="0">
                <a:cs typeface="Times New Roman" pitchFamily="18" charset="0"/>
              </a:rPr>
              <a:t>C</a:t>
            </a:r>
            <a:r>
              <a:rPr lang="en-US" sz="2400" b="1" baseline="-30000" smtClean="0">
                <a:cs typeface="Times New Roman" pitchFamily="18" charset="0"/>
              </a:rPr>
              <a:t>O</a:t>
            </a:r>
            <a:r>
              <a:rPr lang="en-US" sz="2400" b="1" smtClean="0">
                <a:cs typeface="Times New Roman" pitchFamily="18" charset="0"/>
              </a:rPr>
              <a:t> = (A (+) B) –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 оконтуривания объекта</a:t>
            </a:r>
            <a:endParaRPr lang="en-US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524000" y="1724025"/>
          <a:ext cx="205263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orelPhotoPaint.Image.9" r:id="rId3" imgW="800000" imgH="1663492" progId="">
                  <p:embed/>
                </p:oleObj>
              </mc:Choice>
              <mc:Fallback>
                <p:oleObj name="CorelPhotoPaint.Image.9" r:id="rId3" imgW="800000" imgH="166349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24025"/>
                        <a:ext cx="2052638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3713" y="1676400"/>
            <a:ext cx="206533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Статистические моменты области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/>
              <a:t>Дискретный центральный момент m</a:t>
            </a:r>
            <a:r>
              <a:rPr lang="ru-RU" baseline="-25000"/>
              <a:t>ij </a:t>
            </a:r>
            <a:r>
              <a:rPr lang="ru-RU"/>
              <a:t>области определяется следующим образом: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1490663" y="3133725"/>
          <a:ext cx="50974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Формула" r:id="rId4" imgW="2006280" imgH="444240" progId="Equation.3">
                  <p:embed/>
                </p:oleObj>
              </mc:Choice>
              <mc:Fallback>
                <p:oleObj name="Формула" r:id="rId4" imgW="200628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3133725"/>
                        <a:ext cx="5097462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943225" y="448945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Центр масс области</a:t>
            </a:r>
            <a:endParaRPr lang="en-US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3825875" y="3775075"/>
            <a:ext cx="623888" cy="71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4905375" y="3919538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1746250" y="3667125"/>
            <a:ext cx="142875" cy="233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9"/>
          <p:cNvSpPr>
            <a:spLocks noChangeArrowheads="1"/>
          </p:cNvSpPr>
          <p:nvPr/>
        </p:nvSpPr>
        <p:spPr bwMode="auto">
          <a:xfrm>
            <a:off x="1887538" y="3652838"/>
            <a:ext cx="134937" cy="266700"/>
          </a:xfrm>
          <a:prstGeom prst="ellips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Oval 10"/>
          <p:cNvSpPr>
            <a:spLocks noChangeArrowheads="1"/>
          </p:cNvSpPr>
          <p:nvPr/>
        </p:nvSpPr>
        <p:spPr bwMode="auto">
          <a:xfrm>
            <a:off x="3992563" y="3348038"/>
            <a:ext cx="1524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8204" name="AutoShape 12"/>
          <p:cNvCxnSpPr>
            <a:cxnSpLocks noChangeShapeType="1"/>
            <a:stCxn id="8201" idx="0"/>
            <a:endCxn id="8203" idx="1"/>
          </p:cNvCxnSpPr>
          <p:nvPr/>
        </p:nvCxnSpPr>
        <p:spPr bwMode="auto">
          <a:xfrm rot="16200000">
            <a:off x="2778919" y="2431257"/>
            <a:ext cx="274637" cy="2197100"/>
          </a:xfrm>
          <a:prstGeom prst="curvedConnector3">
            <a:avLst>
              <a:gd name="adj1" fmla="val 19942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5" name="AutoShape 13"/>
          <p:cNvCxnSpPr>
            <a:cxnSpLocks noChangeShapeType="1"/>
            <a:stCxn id="8202" idx="7"/>
          </p:cNvCxnSpPr>
          <p:nvPr/>
        </p:nvCxnSpPr>
        <p:spPr bwMode="auto">
          <a:xfrm rot="16200000">
            <a:off x="3484563" y="1933575"/>
            <a:ext cx="277812" cy="3240088"/>
          </a:xfrm>
          <a:prstGeom prst="curvedConnector3">
            <a:avLst>
              <a:gd name="adj1" fmla="val 198287"/>
            </a:avLst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Инвариантные характеристики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7315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/>
              <a:t>Для распознавания нас интересуют характеристики инвариантные по отношению к масштабированию, переносу, повороту: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80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1800"/>
              <a:t> Удлиненность, нецентрированность (эксцентриситет)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180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180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180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1800"/>
              <a:t> Компактность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180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1800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990600" y="4343400"/>
          <a:ext cx="914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4" imgW="507960" imgH="419040" progId="Equation.3">
                  <p:embed/>
                </p:oleObj>
              </mc:Choice>
              <mc:Fallback>
                <p:oleObj name="Формула" r:id="rId4" imgW="5079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9144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914400" y="3048000"/>
          <a:ext cx="5121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6" imgW="2844720" imgH="533160" progId="Equation.3">
                  <p:embed/>
                </p:oleObj>
              </mc:Choice>
              <mc:Fallback>
                <p:oleObj name="Формула" r:id="rId6" imgW="2844720" imgH="533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51212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4019550"/>
            <a:ext cx="4318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6"/>
          <p:cNvGraphicFramePr>
            <a:graphicFrameLocks noGrp="1"/>
          </p:cNvGraphicFramePr>
          <p:nvPr/>
        </p:nvGraphicFramePr>
        <p:xfrm>
          <a:off x="2473325" y="3810000"/>
          <a:ext cx="2707640" cy="213360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Ориентация главной оси инерции</a:t>
            </a:r>
          </a:p>
        </p:txBody>
      </p:sp>
      <p:sp>
        <p:nvSpPr>
          <p:cNvPr id="10438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439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/>
              <a:t>Не является инвариантной к повороту, но в ряде случаев предоставляет полезную информацию об ориентации объекта:</a:t>
            </a:r>
            <a:endParaRPr lang="ru-RU" sz="1400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2362200" y="2362200"/>
          <a:ext cx="37274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1498320" imgH="482400" progId="Equation.3">
                  <p:embed/>
                </p:oleObj>
              </mc:Choice>
              <mc:Fallback>
                <p:oleObj name="Equation" r:id="rId4" imgW="149832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37274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0" name="Group 19"/>
          <p:cNvGrpSpPr>
            <a:grpSpLocks/>
          </p:cNvGrpSpPr>
          <p:nvPr/>
        </p:nvGrpSpPr>
        <p:grpSpPr bwMode="auto">
          <a:xfrm>
            <a:off x="2443163" y="3471863"/>
            <a:ext cx="4643437" cy="2911475"/>
            <a:chOff x="2179638" y="2781300"/>
            <a:chExt cx="6407150" cy="4025900"/>
          </a:xfrm>
        </p:grpSpPr>
        <p:grpSp>
          <p:nvGrpSpPr>
            <p:cNvPr id="10441" name="Group 219"/>
            <p:cNvGrpSpPr>
              <a:grpSpLocks/>
            </p:cNvGrpSpPr>
            <p:nvPr/>
          </p:nvGrpSpPr>
          <p:grpSpPr bwMode="auto">
            <a:xfrm>
              <a:off x="2179638" y="2781300"/>
              <a:ext cx="4264025" cy="4025900"/>
              <a:chOff x="912" y="576"/>
              <a:chExt cx="3504" cy="3357"/>
            </a:xfrm>
          </p:grpSpPr>
          <p:sp>
            <p:nvSpPr>
              <p:cNvPr id="10444" name="Line 220"/>
              <p:cNvSpPr>
                <a:spLocks noChangeShapeType="1"/>
              </p:cNvSpPr>
              <p:nvPr/>
            </p:nvSpPr>
            <p:spPr bwMode="auto">
              <a:xfrm>
                <a:off x="2448" y="230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45" name="Group 221"/>
              <p:cNvGrpSpPr>
                <a:grpSpLocks/>
              </p:cNvGrpSpPr>
              <p:nvPr/>
            </p:nvGrpSpPr>
            <p:grpSpPr bwMode="auto">
              <a:xfrm>
                <a:off x="912" y="576"/>
                <a:ext cx="3504" cy="3357"/>
                <a:chOff x="912" y="576"/>
                <a:chExt cx="3504" cy="3357"/>
              </a:xfrm>
            </p:grpSpPr>
            <p:sp>
              <p:nvSpPr>
                <p:cNvPr id="10446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4175" y="576"/>
                  <a:ext cx="241" cy="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X</a:t>
                  </a:r>
                </a:p>
              </p:txBody>
            </p:sp>
            <p:sp>
              <p:nvSpPr>
                <p:cNvPr id="10447" name="Line 223"/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345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8" name="Line 224"/>
                <p:cNvSpPr>
                  <a:spLocks noChangeShapeType="1"/>
                </p:cNvSpPr>
                <p:nvPr/>
              </p:nvSpPr>
              <p:spPr bwMode="auto">
                <a:xfrm>
                  <a:off x="912" y="960"/>
                  <a:ext cx="0" cy="278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9" name="Line 225"/>
                <p:cNvSpPr>
                  <a:spLocks noChangeShapeType="1"/>
                </p:cNvSpPr>
                <p:nvPr/>
              </p:nvSpPr>
              <p:spPr bwMode="auto">
                <a:xfrm>
                  <a:off x="2592" y="2160"/>
                  <a:ext cx="0" cy="288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1104" y="1200"/>
                  <a:ext cx="2879" cy="2303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1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1009" y="3551"/>
                  <a:ext cx="240" cy="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Y</a:t>
                  </a:r>
                </a:p>
              </p:txBody>
            </p:sp>
            <p:sp>
              <p:nvSpPr>
                <p:cNvPr id="10452" name="Line 228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" y="1536"/>
                  <a:ext cx="624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3" name="Line 229"/>
                <p:cNvSpPr>
                  <a:spLocks noChangeShapeType="1"/>
                </p:cNvSpPr>
                <p:nvPr/>
              </p:nvSpPr>
              <p:spPr bwMode="auto">
                <a:xfrm flipH="1" flipV="1">
                  <a:off x="2640" y="2352"/>
                  <a:ext cx="15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442" name="Text Box 230"/>
            <p:cNvSpPr txBox="1">
              <a:spLocks noChangeArrowheads="1"/>
            </p:cNvSpPr>
            <p:nvPr/>
          </p:nvSpPr>
          <p:spPr bwMode="auto">
            <a:xfrm>
              <a:off x="6300787" y="4411663"/>
              <a:ext cx="2286001" cy="979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Главная ось</a:t>
              </a:r>
              <a:endParaRPr lang="en-US"/>
            </a:p>
          </p:txBody>
        </p:sp>
        <p:sp>
          <p:nvSpPr>
            <p:cNvPr id="10443" name="Text Box 231"/>
            <p:cNvSpPr txBox="1">
              <a:spLocks noChangeArrowheads="1"/>
            </p:cNvSpPr>
            <p:nvPr/>
          </p:nvSpPr>
          <p:spPr bwMode="auto">
            <a:xfrm>
              <a:off x="6156324" y="5445126"/>
              <a:ext cx="2286001" cy="55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Центр масс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</a:t>
            </a:r>
          </a:p>
        </p:txBody>
      </p:sp>
      <p:pic>
        <p:nvPicPr>
          <p:cNvPr id="56323" name="Picture 1027" descr="spoon_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19200"/>
            <a:ext cx="63246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2209800" y="5405438"/>
            <a:ext cx="556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Вычисленные значения признаков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Выравнивание освещенности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1371600"/>
            <a:ext cx="5186362" cy="405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5750" y="1589088"/>
            <a:ext cx="3857625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400" kern="0" dirty="0">
                <a:latin typeface="Arial" charset="0"/>
              </a:rPr>
              <a:t>Исходное изображение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88" y="2443163"/>
            <a:ext cx="3143250" cy="757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400" kern="0" dirty="0">
                <a:latin typeface="Arial" charset="0"/>
              </a:rPr>
              <a:t>Линейная функция освещенности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88" y="3543300"/>
            <a:ext cx="3143250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400" kern="0" dirty="0">
                <a:latin typeface="Arial" charset="0"/>
              </a:rPr>
              <a:t>Скорректированное освещенности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88" y="4514850"/>
            <a:ext cx="3571875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400" kern="0" dirty="0">
                <a:latin typeface="Arial" charset="0"/>
              </a:rPr>
              <a:t>Выравнивание гистограммы (контраста)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6858000" cy="1143000"/>
          </a:xfrm>
        </p:spPr>
        <p:txBody>
          <a:bodyPr/>
          <a:lstStyle/>
          <a:p>
            <a:pPr eaLnBrk="1" hangingPunct="1"/>
            <a:r>
              <a:rPr lang="ru-RU" smtClean="0"/>
              <a:t>Другие признаки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57348" name="Picture 4" descr="img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71713"/>
            <a:ext cx="77724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609600" y="1138238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Другие инвариантные характеристики области: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463"/>
            <a:ext cx="7793038" cy="693737"/>
          </a:xfrm>
        </p:spPr>
        <p:txBody>
          <a:bodyPr/>
          <a:lstStyle/>
          <a:p>
            <a:pPr eaLnBrk="1" hangingPunct="1"/>
            <a:r>
              <a:rPr lang="ru-RU" dirty="0" smtClean="0"/>
              <a:t>Фотометрические признаки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28650" y="1219200"/>
            <a:ext cx="76009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каждой области можно подсчитать некий набор </a:t>
            </a:r>
            <a:br>
              <a:rPr lang="ru-RU"/>
            </a:br>
            <a:r>
              <a:rPr lang="ru-RU"/>
              <a:t>простейших числовых характеристик:</a:t>
            </a:r>
          </a:p>
          <a:p>
            <a:endParaRPr lang="ru-RU"/>
          </a:p>
          <a:p>
            <a:pPr>
              <a:buFontTx/>
              <a:buChar char="•"/>
            </a:pPr>
            <a:r>
              <a:rPr lang="ru-RU"/>
              <a:t> Средняя яркость</a:t>
            </a:r>
          </a:p>
          <a:p>
            <a:pPr>
              <a:buFontTx/>
              <a:buChar char="•"/>
            </a:pPr>
            <a:r>
              <a:rPr lang="ru-RU"/>
              <a:t> Средний цвет (если изображение цветное)</a:t>
            </a:r>
          </a:p>
          <a:p>
            <a:pPr>
              <a:buFontTx/>
              <a:buChar char="•"/>
            </a:pPr>
            <a:r>
              <a:rPr lang="ru-RU"/>
              <a:t> Гистограмма распределения яркостей </a:t>
            </a:r>
            <a:br>
              <a:rPr lang="ru-RU"/>
            </a:br>
            <a:r>
              <a:rPr lang="ru-RU"/>
              <a:t>(или три гистограммы распределения </a:t>
            </a:r>
            <a:r>
              <a:rPr lang="en-US"/>
              <a:t>R, G</a:t>
            </a:r>
            <a:r>
              <a:rPr lang="ru-RU"/>
              <a:t>, </a:t>
            </a:r>
            <a:r>
              <a:rPr lang="en-US"/>
              <a:t>B)</a:t>
            </a:r>
            <a:endParaRPr lang="ru-RU"/>
          </a:p>
          <a:p>
            <a:pPr>
              <a:buFontTx/>
              <a:buChar char="•"/>
            </a:pPr>
            <a:r>
              <a:rPr lang="ru-RU"/>
              <a:t> Дисперсию (разброс) яркостей или цвета</a:t>
            </a:r>
          </a:p>
          <a:p>
            <a:endParaRPr lang="ru-RU"/>
          </a:p>
          <a:p>
            <a:r>
              <a:rPr lang="ru-RU"/>
              <a:t>Разумеется, все это считается по исходному, а не  бинарному изображению!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анализировать признаки	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/>
              <a:t>Пример – ложки и сахар</a:t>
            </a:r>
          </a:p>
          <a:p>
            <a:pPr lvl="1" eaLnBrk="1" hangingPunct="1">
              <a:buFont typeface="Wingdings" pitchFamily="2" charset="2"/>
              <a:buNone/>
            </a:pPr>
            <a:endParaRPr lang="ru-RU" sz="1800" smtClean="0"/>
          </a:p>
        </p:txBody>
      </p:sp>
      <p:pic>
        <p:nvPicPr>
          <p:cNvPr id="59396" name="Picture 4" descr="spoon_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967038"/>
            <a:ext cx="44640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thresh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174875"/>
            <a:ext cx="20891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анализировать признаки	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/>
              <a:t>Как воспользоваться признаками для классификации?</a:t>
            </a:r>
          </a:p>
          <a:p>
            <a:pPr lvl="1" eaLnBrk="1" hangingPunct="1"/>
            <a:r>
              <a:rPr lang="ru-RU" sz="1800" smtClean="0"/>
              <a:t>Подобрать диапазоны значений для разных классов вручную, экспериментально</a:t>
            </a:r>
            <a:br>
              <a:rPr lang="ru-RU" sz="1800" smtClean="0"/>
            </a:br>
            <a:r>
              <a:rPr lang="ru-RU" sz="1800" smtClean="0"/>
              <a:t>(может быть весьма трудоемко)</a:t>
            </a:r>
            <a:br>
              <a:rPr lang="ru-RU" sz="1800" smtClean="0"/>
            </a:br>
            <a:endParaRPr lang="ru-RU" sz="1800" smtClean="0"/>
          </a:p>
          <a:p>
            <a:pPr lvl="1" eaLnBrk="1" hangingPunct="1"/>
            <a:r>
              <a:rPr lang="ru-RU" sz="1800" smtClean="0"/>
              <a:t>Подобрать диапазоны значений графически</a:t>
            </a:r>
            <a:br>
              <a:rPr lang="ru-RU" sz="1800" smtClean="0"/>
            </a:br>
            <a:r>
              <a:rPr lang="ru-RU" sz="1800" smtClean="0"/>
              <a:t>(нужна база для тренировки, трудно, если признаков много)</a:t>
            </a:r>
          </a:p>
          <a:p>
            <a:pPr lvl="1" eaLnBrk="1" hangingPunct="1">
              <a:buFont typeface="Wingdings" pitchFamily="2" charset="2"/>
              <a:buNone/>
            </a:pPr>
            <a:endParaRPr lang="ru-RU" sz="1800" smtClean="0"/>
          </a:p>
          <a:p>
            <a:pPr lvl="1" eaLnBrk="1" hangingPunct="1"/>
            <a:r>
              <a:rPr lang="ru-RU" sz="1800" smtClean="0"/>
              <a:t>Обучить классификатор с помощью машинного обучения</a:t>
            </a:r>
          </a:p>
          <a:p>
            <a:pPr lvl="2" eaLnBrk="1" hangingPunct="1"/>
            <a:r>
              <a:rPr lang="ru-RU" sz="1800" smtClean="0"/>
              <a:t>На будущих лекциях!</a:t>
            </a:r>
          </a:p>
          <a:p>
            <a:pPr lvl="2" eaLnBrk="1" hangingPunct="1"/>
            <a:r>
              <a:rPr lang="ru-RU" sz="1800" smtClean="0"/>
              <a:t>Второе задание!</a:t>
            </a:r>
          </a:p>
          <a:p>
            <a:pPr lvl="1" eaLnBrk="1" hangingPunct="1"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Ручной подбор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/>
              <a:t>Из общих соображений:</a:t>
            </a:r>
          </a:p>
          <a:p>
            <a:pPr lvl="1" eaLnBrk="1" hangingPunct="1"/>
            <a:r>
              <a:rPr lang="ru-RU" sz="1800" smtClean="0"/>
              <a:t>Ложки более вытянутые, чем сахарные кусочки</a:t>
            </a:r>
          </a:p>
          <a:p>
            <a:pPr lvl="1" eaLnBrk="1" hangingPunct="1"/>
            <a:r>
              <a:rPr lang="ru-RU" sz="1800" smtClean="0"/>
              <a:t>Ложки больше чем сахарные кусочки</a:t>
            </a:r>
          </a:p>
          <a:p>
            <a:pPr lvl="1" eaLnBrk="1" hangingPunct="1"/>
            <a:r>
              <a:rPr lang="ru-RU" sz="1800" smtClean="0"/>
              <a:t>Сахарные кусочки квадратные</a:t>
            </a:r>
          </a:p>
          <a:p>
            <a:pPr lvl="1" eaLnBrk="1" hangingPunct="1"/>
            <a:r>
              <a:rPr lang="ru-RU" sz="1800" smtClean="0"/>
              <a:t>Области появляющиеся из-за шума обычно небольшие и неквадратные</a:t>
            </a:r>
          </a:p>
          <a:p>
            <a:pPr lvl="1"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/>
            <a:r>
              <a:rPr lang="ru-RU" sz="2000" smtClean="0"/>
              <a:t>Пытаемся сконструировать решающее правило, проверяем экспериментально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smtClean="0"/>
              <a:t>Может быть весьма утомительно</a:t>
            </a:r>
          </a:p>
          <a:p>
            <a:pPr lvl="1" eaLnBrk="1" hangingPunct="1">
              <a:buFont typeface="Wingdings" pitchFamily="2" charset="2"/>
              <a:buNone/>
            </a:pPr>
            <a:endParaRPr lang="ru-RU" sz="1800" smtClean="0"/>
          </a:p>
          <a:p>
            <a:pPr lvl="1" eaLnBrk="1" hangingPunct="1"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Графический анализ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/>
              <a:t>Собрать тренировочную базу изображений</a:t>
            </a:r>
          </a:p>
          <a:p>
            <a:pPr lvl="1" eaLnBrk="1" hangingPunct="1"/>
            <a:r>
              <a:rPr lang="ru-RU" smtClean="0"/>
              <a:t>Где только ложки </a:t>
            </a:r>
          </a:p>
          <a:p>
            <a:pPr lvl="1" eaLnBrk="1" hangingPunct="1"/>
            <a:r>
              <a:rPr lang="ru-RU" smtClean="0"/>
              <a:t>Где только сахар</a:t>
            </a:r>
          </a:p>
          <a:p>
            <a:pPr lvl="1" eaLnBrk="1" hangingPunct="1"/>
            <a:r>
              <a:rPr lang="ru-RU" smtClean="0"/>
              <a:t>Где только шум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ru-RU" i="1" smtClean="0"/>
              <a:t>Как получить такие? Да просто закрасить все остальное.</a:t>
            </a:r>
          </a:p>
          <a:p>
            <a:pPr lvl="1" eaLnBrk="1" hangingPunct="1">
              <a:buFont typeface="Wingdings" pitchFamily="2" charset="2"/>
              <a:buNone/>
            </a:pPr>
            <a:endParaRPr lang="ru-RU" i="1" smtClean="0"/>
          </a:p>
          <a:p>
            <a:pPr eaLnBrk="1" hangingPunct="1"/>
            <a:r>
              <a:rPr lang="ru-RU" smtClean="0"/>
              <a:t>Брать признаки и строить графики</a:t>
            </a:r>
          </a:p>
          <a:p>
            <a:pPr lvl="1" eaLnBrk="1" hangingPunct="1"/>
            <a:endParaRPr lang="ru-RU" sz="1800" smtClean="0"/>
          </a:p>
          <a:p>
            <a:pPr lvl="1" eaLnBrk="1" hangingPunct="1"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Графический анализ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6918325" cy="4114800"/>
          </a:xfrm>
        </p:spPr>
        <p:txBody>
          <a:bodyPr/>
          <a:lstStyle/>
          <a:p>
            <a:pPr eaLnBrk="1" hangingPunct="1"/>
            <a:r>
              <a:rPr lang="ru-RU" sz="2000" smtClean="0"/>
              <a:t>Диаграмма распределения эксцентриситета</a:t>
            </a:r>
            <a:br>
              <a:rPr lang="ru-RU" sz="2000" smtClean="0"/>
            </a:br>
            <a:r>
              <a:rPr lang="ru-RU" sz="2000" smtClean="0"/>
              <a:t>(проблема – не получается отличить шум от ложек)</a:t>
            </a:r>
          </a:p>
          <a:p>
            <a:pPr lvl="1" eaLnBrk="1" hangingPunct="1">
              <a:buFont typeface="Wingdings" pitchFamily="2" charset="2"/>
              <a:buNone/>
            </a:pPr>
            <a:endParaRPr lang="ru-RU" sz="1600" smtClean="0"/>
          </a:p>
        </p:txBody>
      </p:sp>
      <p:graphicFrame>
        <p:nvGraphicFramePr>
          <p:cNvPr id="11266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1635125" y="2290763"/>
          <a:ext cx="4752975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Диаграмма" r:id="rId4" imgW="4552980" imgH="3571768" progId="Excel.Sheet.8">
                  <p:embed/>
                </p:oleObj>
              </mc:Choice>
              <mc:Fallback>
                <p:oleObj name="Диаграмма" r:id="rId4" imgW="4552980" imgH="3571768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290763"/>
                        <a:ext cx="4752975" cy="372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Графический анализ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938" y="1328738"/>
            <a:ext cx="7637462" cy="411480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График распределения эксцентриситета и площади</a:t>
            </a:r>
            <a:br>
              <a:rPr lang="ru-RU" sz="2000" dirty="0" smtClean="0"/>
            </a:br>
            <a:r>
              <a:rPr lang="ru-RU" sz="2000" dirty="0" smtClean="0"/>
              <a:t>(гораздо лучше – можем подобрать значения порогов)</a:t>
            </a:r>
            <a:endParaRPr lang="ru-RU" sz="1800" dirty="0" smtClean="0"/>
          </a:p>
        </p:txBody>
      </p:sp>
      <p:graphicFrame>
        <p:nvGraphicFramePr>
          <p:cNvPr id="1229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096963" y="2092325"/>
          <a:ext cx="5472112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Диаграмма" r:id="rId4" imgW="3686211" imgH="2543089" progId="Excel.Sheet.8">
                  <p:embed/>
                </p:oleObj>
              </mc:Choice>
              <mc:Fallback>
                <p:oleObj name="Диаграмма" r:id="rId4" imgW="3686211" imgH="2543089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2092325"/>
                        <a:ext cx="5472112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Машинное обучение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921625" cy="4114800"/>
          </a:xfrm>
        </p:spPr>
        <p:txBody>
          <a:bodyPr/>
          <a:lstStyle/>
          <a:p>
            <a:pPr eaLnBrk="1" hangingPunct="1"/>
            <a:r>
              <a:rPr lang="ru-RU" smtClean="0"/>
              <a:t>Причина бурного развития компьютерного зрения в последние годы.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Требуются большие коллекции примеров для обучения</a:t>
            </a:r>
            <a:r>
              <a:rPr lang="ru-RU" i="1" smtClean="0"/>
              <a:t>.</a:t>
            </a:r>
          </a:p>
          <a:p>
            <a:pPr lvl="1" eaLnBrk="1" hangingPunct="1">
              <a:buFont typeface="Wingdings" pitchFamily="2" charset="2"/>
              <a:buNone/>
            </a:pPr>
            <a:endParaRPr lang="ru-RU" i="1" smtClean="0"/>
          </a:p>
          <a:p>
            <a:pPr eaLnBrk="1" hangingPunct="1"/>
            <a:r>
              <a:rPr lang="ru-RU" smtClean="0"/>
              <a:t>Рассмотрим позднее!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 следующей лекции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r>
              <a:rPr lang="ru-RU" smtClean="0"/>
              <a:t>Методы представления изображений</a:t>
            </a:r>
          </a:p>
          <a:p>
            <a:r>
              <a:rPr lang="ru-RU" smtClean="0"/>
              <a:t>Избыточность данных</a:t>
            </a:r>
          </a:p>
          <a:p>
            <a:r>
              <a:rPr lang="ru-RU" smtClean="0"/>
              <a:t>«Компактность» </a:t>
            </a:r>
            <a:r>
              <a:rPr lang="en-US" smtClean="0"/>
              <a:t>vs</a:t>
            </a:r>
            <a:r>
              <a:rPr lang="ru-RU" smtClean="0"/>
              <a:t> «Разреженность»</a:t>
            </a:r>
          </a:p>
          <a:p>
            <a:r>
              <a:rPr lang="ru-RU" smtClean="0"/>
              <a:t>Обработка изображений на основе обучаемых словарей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Пример: пульт ТВ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2214563"/>
            <a:ext cx="6381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428750"/>
            <a:ext cx="2286000" cy="343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428750"/>
            <a:ext cx="2295525" cy="343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642938" y="4857750"/>
            <a:ext cx="8358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sz="2000">
                <a:latin typeface="Tahoma" pitchFamily="34" charset="0"/>
              </a:rPr>
              <a:t> Шаблон (слева), изображение (в центре), карта нормализованной корреляции (справа)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sz="2000">
                <a:latin typeface="Tahoma" pitchFamily="34" charset="0"/>
              </a:rPr>
              <a:t> Пик яркости (максимум корреляции) соответствует положению руки (искомого шаблона)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endParaRPr lang="ru-RU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Пример: пульт ТВ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4500562" cy="3303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500188"/>
            <a:ext cx="3783012" cy="292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929188"/>
            <a:ext cx="7448550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Пример: пульт ТВ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571625"/>
            <a:ext cx="4552950" cy="335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75" y="1571625"/>
            <a:ext cx="4032250" cy="314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Пример: пульт ТВ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71625"/>
            <a:ext cx="4552950" cy="335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71625"/>
            <a:ext cx="3860800" cy="300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Пример: пульт ТВ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4533900" cy="336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571625"/>
            <a:ext cx="3933825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ru-RU" dirty="0" smtClean="0"/>
              <a:t>Ограничения и проблемы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63" y="1112837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kern="0" dirty="0" smtClean="0">
                <a:latin typeface="+mn-lt"/>
              </a:rPr>
              <a:t>Ищем конкретный объект, а не класс / категорию объектов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 smtClean="0">
                <a:latin typeface="+mn-lt"/>
              </a:rPr>
              <a:t>Не «символ», а конкретную букву в конкретном шрифте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kern="0" dirty="0" smtClean="0"/>
              <a:t>Трудоёмкость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 smtClean="0"/>
              <a:t>Полный </a:t>
            </a:r>
            <a:r>
              <a:rPr lang="ru-RU" sz="2000" kern="0" dirty="0"/>
              <a:t>перебор </a:t>
            </a:r>
            <a:r>
              <a:rPr lang="ru-RU" sz="2000" kern="0" dirty="0" smtClean="0"/>
              <a:t>параметров</a:t>
            </a:r>
            <a:endParaRPr lang="ru-RU" sz="2000" kern="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kern="0" dirty="0" smtClean="0">
                <a:latin typeface="+mn-lt"/>
              </a:rPr>
              <a:t>Модель преобразования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 smtClean="0">
                <a:latin typeface="+mn-lt"/>
              </a:rPr>
              <a:t>В простом варианте неизвестно только положение, размер и ориентация фиксированы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 smtClean="0">
                <a:latin typeface="+mn-lt"/>
              </a:rPr>
              <a:t>Чтобы учесть поворот и ориентацию придётся перебрать все возможные параметры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kern="0" dirty="0" smtClean="0">
                <a:latin typeface="+mn-lt"/>
              </a:rPr>
              <a:t>Шаблонов </a:t>
            </a:r>
            <a:r>
              <a:rPr lang="ru-RU" sz="2400" kern="0" dirty="0">
                <a:latin typeface="+mn-lt"/>
              </a:rPr>
              <a:t>может быть много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</a:rPr>
              <a:t>OCR</a:t>
            </a:r>
            <a:r>
              <a:rPr lang="ru-RU" sz="2000" kern="0" dirty="0">
                <a:latin typeface="+mn-lt"/>
              </a:rPr>
              <a:t> – распознавание символов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>
                <a:latin typeface="+mn-lt"/>
              </a:rPr>
              <a:t>По шаблону на каждый </a:t>
            </a:r>
            <a:r>
              <a:rPr lang="ru-RU" sz="2000" kern="0" dirty="0" smtClean="0">
                <a:latin typeface="+mn-lt"/>
              </a:rPr>
              <a:t>символ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улучшить подход?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659438" y="1447800"/>
          <a:ext cx="333216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5" name="Bitmap Image" r:id="rId4" imgW="2161905" imgH="2324424" progId="PBrush">
                  <p:embed/>
                </p:oleObj>
              </mc:Choice>
              <mc:Fallback>
                <p:oleObj name="Bitmap Image" r:id="rId4" imgW="2161905" imgH="232442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1447800"/>
                        <a:ext cx="3332162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Поиск краев</a:t>
            </a:r>
            <a:endParaRPr lang="en-US" dirty="0" smtClean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105400" cy="5257800"/>
          </a:xfrm>
        </p:spPr>
        <p:txBody>
          <a:bodyPr/>
          <a:lstStyle/>
          <a:p>
            <a:pPr eaLnBrk="1" hangingPunct="1"/>
            <a:r>
              <a:rPr lang="ru-RU" dirty="0" smtClean="0"/>
              <a:t>Интуитивно понятно, что основная информация в картинке содержится как раз в границах (краях)</a:t>
            </a:r>
            <a:endParaRPr lang="en-US" dirty="0" smtClean="0"/>
          </a:p>
          <a:p>
            <a:pPr lvl="1" eaLnBrk="1" hangingPunct="1"/>
            <a:r>
              <a:rPr lang="ru-RU" dirty="0" smtClean="0"/>
              <a:t>Компактное представление</a:t>
            </a:r>
          </a:p>
          <a:p>
            <a:pPr lvl="1" eaLnBrk="1" hangingPunct="1"/>
            <a:r>
              <a:rPr lang="ru-RU" dirty="0" smtClean="0"/>
              <a:t>Соответствует устройству мозга</a:t>
            </a:r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b="1" dirty="0" smtClean="0"/>
              <a:t>Задача</a:t>
            </a:r>
            <a:r>
              <a:rPr lang="en-US" b="1" dirty="0" smtClean="0"/>
              <a:t>:  </a:t>
            </a:r>
            <a:r>
              <a:rPr lang="ru-RU" dirty="0" smtClean="0"/>
              <a:t>Выделить резкие изменения (разрывы) изображения </a:t>
            </a:r>
          </a:p>
          <a:p>
            <a:pPr eaLnBrk="1" hangingPunct="1"/>
            <a:r>
              <a:rPr lang="ru-RU" b="1" dirty="0" smtClean="0"/>
              <a:t>Идеал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рисунок художника </a:t>
            </a:r>
            <a:r>
              <a:rPr lang="en-US" dirty="0" smtClean="0"/>
              <a:t>(</a:t>
            </a:r>
            <a:r>
              <a:rPr lang="ru-RU" dirty="0" smtClean="0"/>
              <a:t>но артист уже пользуются своими знаниями об объектах</a:t>
            </a:r>
            <a:r>
              <a:rPr lang="en-US" dirty="0" smtClean="0"/>
              <a:t>)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7958138" y="6583363"/>
            <a:ext cx="118586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02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-76200"/>
            <a:ext cx="6945312" cy="1143000"/>
          </a:xfrm>
        </p:spPr>
        <p:txBody>
          <a:bodyPr/>
          <a:lstStyle/>
          <a:p>
            <a:r>
              <a:rPr lang="ru-RU" smtClean="0"/>
              <a:t>Общая информация</a:t>
            </a:r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357188" y="5214939"/>
            <a:ext cx="835818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ru-RU" sz="2800" dirty="0">
                <a:latin typeface="+mn-lt"/>
                <a:cs typeface="Arial" pitchFamily="34" charset="0"/>
              </a:rPr>
              <a:t>Страница курса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dirty="0">
                <a:latin typeface="+mn-lt"/>
                <a:cs typeface="Arial" pitchFamily="34" charset="0"/>
                <a:hlinkClick r:id="rId3"/>
              </a:rPr>
              <a:t>http://</a:t>
            </a:r>
            <a:r>
              <a:rPr lang="en-US" dirty="0" smtClean="0">
                <a:latin typeface="+mn-lt"/>
                <a:cs typeface="Arial" pitchFamily="34" charset="0"/>
                <a:hlinkClick r:id="rId3"/>
              </a:rPr>
              <a:t>courses.graphicon.ru/main/vision</a:t>
            </a:r>
            <a:r>
              <a:rPr lang="en-US" dirty="0" smtClean="0">
                <a:latin typeface="+mn-lt"/>
                <a:cs typeface="Arial" pitchFamily="34" charset="0"/>
              </a:rPr>
              <a:t> </a:t>
            </a:r>
            <a:endParaRPr lang="en-US" dirty="0">
              <a:latin typeface="+mn-lt"/>
              <a:cs typeface="Arial" pitchFamily="34" charset="0"/>
              <a:hlinkClick r:id="rId4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309813"/>
            <a:ext cx="46482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2362200"/>
            <a:ext cx="2971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algn="ctr"/>
            <a:r>
              <a:rPr lang="ru-RU"/>
              <a:t>Этот курс подготовлен</a:t>
            </a:r>
            <a:r>
              <a:rPr lang="en-US"/>
              <a:t> </a:t>
            </a:r>
            <a:r>
              <a:rPr lang="ru-RU"/>
              <a:t>и читается при поддержке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Края для сопоставления шаблонов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714500"/>
            <a:ext cx="3624263" cy="292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785938"/>
            <a:ext cx="1103313" cy="99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928938"/>
            <a:ext cx="1071563" cy="111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8" name="Left-Right Arrow 8"/>
          <p:cNvSpPr>
            <a:spLocks noChangeArrowheads="1"/>
          </p:cNvSpPr>
          <p:nvPr/>
        </p:nvSpPr>
        <p:spPr bwMode="auto">
          <a:xfrm>
            <a:off x="3500438" y="2571750"/>
            <a:ext cx="857250" cy="64293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838200" y="4884003"/>
            <a:ext cx="7619999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Будем учитывать только часть, но очень важную, для распознавания шаблонов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Даже улучшим обобщающую способность</a:t>
            </a:r>
            <a:endParaRPr lang="ru-RU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2875"/>
            <a:ext cx="68580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Откуда берутся границы</a:t>
            </a:r>
            <a:endParaRPr 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00600"/>
            <a:ext cx="7772400" cy="1371600"/>
          </a:xfrm>
        </p:spPr>
        <p:txBody>
          <a:bodyPr/>
          <a:lstStyle/>
          <a:p>
            <a:pPr eaLnBrk="1" hangingPunct="1"/>
            <a:r>
              <a:rPr lang="ru-RU" dirty="0" smtClean="0"/>
              <a:t>Существует множество причин формирования границ на изображении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588" y="9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2000250" y="14478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7" name="Photo Editor Photo" r:id="rId4" imgW="2991268" imgH="2857899" progId="">
                  <p:embed/>
                </p:oleObj>
              </mc:Choice>
              <mc:Fallback>
                <p:oleObj name="Photo Editor Photo" r:id="rId4" imgW="2991268" imgH="285789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4478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972050" y="2330450"/>
            <a:ext cx="2570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Резкое изменение глубины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972050" y="2971800"/>
            <a:ext cx="3486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Резкое изменение цвета поверхности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972050" y="3625850"/>
            <a:ext cx="320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Резкое изменение освещеенности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972050" y="1676400"/>
            <a:ext cx="3775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Резкое изменение нормали поверхности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7239000" y="6477000"/>
            <a:ext cx="18415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Source: Steve Seitz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2928938" y="4429125"/>
            <a:ext cx="2816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Резкое изменение = «разрыв»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Описание «края»</a:t>
            </a:r>
            <a:endParaRPr lang="en-US" dirty="0" smtClean="0"/>
          </a:p>
        </p:txBody>
      </p:sp>
      <p:sp>
        <p:nvSpPr>
          <p:cNvPr id="93187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501062" cy="5286375"/>
          </a:xfrm>
        </p:spPr>
        <p:txBody>
          <a:bodyPr/>
          <a:lstStyle/>
          <a:p>
            <a:pPr eaLnBrk="1" hangingPunct="1"/>
            <a:r>
              <a:rPr lang="ru-RU" dirty="0" smtClean="0"/>
              <a:t>Край – это точка резкого изменения значений функции интенсивности изображения</a:t>
            </a:r>
            <a:endParaRPr lang="en-US" dirty="0" smtClean="0"/>
          </a:p>
        </p:txBody>
      </p:sp>
      <p:pic>
        <p:nvPicPr>
          <p:cNvPr id="93188" name="Picture 10" descr="step_ed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89" name="Line 21"/>
          <p:cNvSpPr>
            <a:spLocks noChangeShapeType="1"/>
          </p:cNvSpPr>
          <p:nvPr/>
        </p:nvSpPr>
        <p:spPr bwMode="auto">
          <a:xfrm>
            <a:off x="228600" y="39624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0" name="Text Box 22"/>
          <p:cNvSpPr txBox="1">
            <a:spLocks noChangeArrowheads="1"/>
          </p:cNvSpPr>
          <p:nvPr/>
        </p:nvSpPr>
        <p:spPr bwMode="auto">
          <a:xfrm>
            <a:off x="857250" y="2438400"/>
            <a:ext cx="175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изображение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00400" y="2133600"/>
            <a:ext cx="3114675" cy="2846388"/>
            <a:chOff x="2016" y="1344"/>
            <a:chExt cx="1962" cy="1793"/>
          </a:xfrm>
        </p:grpSpPr>
        <p:sp>
          <p:nvSpPr>
            <p:cNvPr id="93203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+mn-lt"/>
              </a:endParaRPr>
            </a:p>
          </p:txBody>
        </p:sp>
        <p:sp>
          <p:nvSpPr>
            <p:cNvPr id="93204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+mn-lt"/>
              </a:endParaRPr>
            </a:p>
          </p:txBody>
        </p:sp>
        <p:sp>
          <p:nvSpPr>
            <p:cNvPr id="93205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>
                <a:latin typeface="+mn-lt"/>
              </a:endParaRPr>
            </a:p>
          </p:txBody>
        </p:sp>
        <p:sp>
          <p:nvSpPr>
            <p:cNvPr id="93206" name="Text Box 24"/>
            <p:cNvSpPr txBox="1">
              <a:spLocks noChangeArrowheads="1"/>
            </p:cNvSpPr>
            <p:nvPr/>
          </p:nvSpPr>
          <p:spPr bwMode="auto">
            <a:xfrm>
              <a:off x="2074" y="1344"/>
              <a:ext cx="190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+mn-lt"/>
                </a:rPr>
                <a:t>Функция интенсивности</a:t>
              </a:r>
              <a:r>
                <a:rPr lang="en-US" sz="2000">
                  <a:latin typeface="+mn-lt"/>
                </a:rPr>
                <a:t/>
              </a:r>
              <a:br>
                <a:rPr lang="en-US" sz="2000">
                  <a:latin typeface="+mn-lt"/>
                </a:rPr>
              </a:br>
              <a:r>
                <a:rPr lang="en-US" sz="2000">
                  <a:latin typeface="+mn-lt"/>
                </a:rPr>
                <a:t>(</a:t>
              </a:r>
              <a:r>
                <a:rPr lang="ru-RU" sz="2000">
                  <a:latin typeface="+mn-lt"/>
                </a:rPr>
                <a:t>строка изображения</a:t>
              </a:r>
              <a:r>
                <a:rPr lang="en-US" sz="2000">
                  <a:latin typeface="+mn-lt"/>
                </a:rPr>
                <a:t>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172200" y="2438400"/>
            <a:ext cx="2743200" cy="2541588"/>
            <a:chOff x="3888" y="1536"/>
            <a:chExt cx="1728" cy="1601"/>
          </a:xfrm>
        </p:grpSpPr>
        <p:sp>
          <p:nvSpPr>
            <p:cNvPr id="93198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+mn-lt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93201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75 h 630"/>
                  <a:gd name="T6" fmla="*/ 399 w 909"/>
                  <a:gd name="T7" fmla="*/ 393 h 630"/>
                  <a:gd name="T8" fmla="*/ 459 w 909"/>
                  <a:gd name="T9" fmla="*/ 576 h 630"/>
                  <a:gd name="T10" fmla="*/ 528 w 909"/>
                  <a:gd name="T11" fmla="*/ 396 h 630"/>
                  <a:gd name="T12" fmla="*/ 564 w 909"/>
                  <a:gd name="T13" fmla="*/ 87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>
                  <a:latin typeface="+mn-lt"/>
                </a:endParaRPr>
              </a:p>
            </p:txBody>
          </p:sp>
          <p:sp>
            <p:nvSpPr>
              <p:cNvPr id="93202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75 h 630"/>
                  <a:gd name="T6" fmla="*/ 399 w 909"/>
                  <a:gd name="T7" fmla="*/ 393 h 630"/>
                  <a:gd name="T8" fmla="*/ 459 w 909"/>
                  <a:gd name="T9" fmla="*/ 576 h 630"/>
                  <a:gd name="T10" fmla="*/ 528 w 909"/>
                  <a:gd name="T11" fmla="*/ 396 h 630"/>
                  <a:gd name="T12" fmla="*/ 564 w 909"/>
                  <a:gd name="T13" fmla="*/ 87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000">
                  <a:latin typeface="+mn-lt"/>
                </a:endParaRPr>
              </a:p>
            </p:txBody>
          </p:sp>
        </p:grpSp>
        <p:sp>
          <p:nvSpPr>
            <p:cNvPr id="93200" name="Text Box 25"/>
            <p:cNvSpPr txBox="1">
              <a:spLocks noChangeArrowheads="1"/>
            </p:cNvSpPr>
            <p:nvPr/>
          </p:nvSpPr>
          <p:spPr bwMode="auto">
            <a:xfrm>
              <a:off x="4176" y="1536"/>
              <a:ext cx="13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+mn-lt"/>
                </a:rPr>
                <a:t>1ая производная</a:t>
              </a:r>
              <a:endParaRPr lang="en-US" sz="2000">
                <a:latin typeface="+mn-lt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867400" y="3276600"/>
            <a:ext cx="3362325" cy="3222625"/>
            <a:chOff x="3696" y="2064"/>
            <a:chExt cx="2118" cy="2030"/>
          </a:xfrm>
        </p:grpSpPr>
        <p:sp>
          <p:nvSpPr>
            <p:cNvPr id="93195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000">
                <a:latin typeface="+mn-lt"/>
              </a:endParaRPr>
            </a:p>
          </p:txBody>
        </p:sp>
        <p:sp>
          <p:nvSpPr>
            <p:cNvPr id="93196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 sz="2000">
                <a:latin typeface="+mn-lt"/>
              </a:endParaRPr>
            </a:p>
          </p:txBody>
        </p:sp>
        <p:sp>
          <p:nvSpPr>
            <p:cNvPr id="93197" name="Text Box 30"/>
            <p:cNvSpPr txBox="1">
              <a:spLocks noChangeArrowheads="1"/>
            </p:cNvSpPr>
            <p:nvPr/>
          </p:nvSpPr>
          <p:spPr bwMode="auto">
            <a:xfrm>
              <a:off x="3696" y="3648"/>
              <a:ext cx="211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latin typeface="+mn-lt"/>
                </a:rPr>
                <a:t>Края соответствуют </a:t>
              </a:r>
            </a:p>
            <a:p>
              <a:pPr algn="ctr"/>
              <a:r>
                <a:rPr lang="ru-RU" sz="2000">
                  <a:latin typeface="+mn-lt"/>
                </a:rPr>
                <a:t>экстремумам производной</a:t>
              </a:r>
              <a:endParaRPr lang="en-US" sz="2000">
                <a:latin typeface="+mn-lt"/>
              </a:endParaRPr>
            </a:p>
          </p:txBody>
        </p:sp>
      </p:grpSp>
      <p:sp>
        <p:nvSpPr>
          <p:cNvPr id="93194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9"/>
          <p:cNvSpPr>
            <a:spLocks noChangeArrowheads="1"/>
          </p:cNvSpPr>
          <p:nvPr/>
        </p:nvSpPr>
        <p:spPr bwMode="auto">
          <a:xfrm>
            <a:off x="685800" y="34290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>
                <a:latin typeface="+mn-lt"/>
              </a:rPr>
              <a:t>Градиент направлен в сторону наибольшего изменения интенсивности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2098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423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94236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4234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4212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Градиент изображения</a:t>
            </a:r>
            <a:endParaRPr lang="en-US" dirty="0" smtClean="0"/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1295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Градиент изображения</a:t>
            </a:r>
            <a:r>
              <a:rPr lang="en-US" dirty="0" smtClean="0"/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94214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143000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1066800" y="22098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4216" name="Line 13"/>
          <p:cNvSpPr>
            <a:spLocks noChangeShapeType="1"/>
          </p:cNvSpPr>
          <p:nvPr/>
        </p:nvSpPr>
        <p:spPr bwMode="auto">
          <a:xfrm>
            <a:off x="1219200" y="27432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7" name="Oval 14"/>
          <p:cNvSpPr>
            <a:spLocks noChangeArrowheads="1"/>
          </p:cNvSpPr>
          <p:nvPr/>
        </p:nvSpPr>
        <p:spPr bwMode="auto">
          <a:xfrm>
            <a:off x="1162050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94218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2284413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802063" y="2209800"/>
            <a:ext cx="1882775" cy="1157288"/>
            <a:chOff x="2395" y="1776"/>
            <a:chExt cx="1186" cy="729"/>
          </a:xfrm>
        </p:grpSpPr>
        <p:pic>
          <p:nvPicPr>
            <p:cNvPr id="94229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231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32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581775" y="2220913"/>
            <a:ext cx="485775" cy="509587"/>
            <a:chOff x="4152" y="1776"/>
            <a:chExt cx="306" cy="321"/>
          </a:xfrm>
        </p:grpSpPr>
        <p:sp>
          <p:nvSpPr>
            <p:cNvPr id="94225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26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27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94228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21" name="Rectangle 26"/>
          <p:cNvSpPr>
            <a:spLocks noChangeArrowheads="1"/>
          </p:cNvSpPr>
          <p:nvPr/>
        </p:nvSpPr>
        <p:spPr bwMode="auto">
          <a:xfrm>
            <a:off x="685800" y="43434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dirty="0">
                <a:latin typeface="+mn-lt"/>
              </a:rPr>
              <a:t>Направления градиента задается как:</a:t>
            </a:r>
            <a:endParaRPr lang="en-US" sz="20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+mn-lt"/>
              </a:rPr>
              <a:t>Как направление градиента соответствует направлению края</a:t>
            </a:r>
            <a:r>
              <a:rPr lang="en-US" sz="2000" dirty="0">
                <a:latin typeface="+mn-lt"/>
              </a:rPr>
              <a:t>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ru-RU" sz="2000" i="1" dirty="0">
                <a:latin typeface="+mn-lt"/>
              </a:rPr>
              <a:t>Сила края </a:t>
            </a:r>
            <a:r>
              <a:rPr lang="ru-RU" sz="2000" dirty="0">
                <a:latin typeface="+mn-lt"/>
              </a:rPr>
              <a:t>задается величиной (нормой) градиента:</a:t>
            </a:r>
            <a:endParaRPr lang="en-US" sz="2000" dirty="0">
              <a:latin typeface="+mn-lt"/>
            </a:endParaRPr>
          </a:p>
        </p:txBody>
      </p:sp>
      <p:pic>
        <p:nvPicPr>
          <p:cNvPr id="94222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737225" y="4354513"/>
            <a:ext cx="2797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23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006600" y="6037263"/>
            <a:ext cx="37084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4" name="Text Box 31"/>
          <p:cNvSpPr txBox="1">
            <a:spLocks noChangeArrowheads="1"/>
          </p:cNvSpPr>
          <p:nvPr/>
        </p:nvSpPr>
        <p:spPr bwMode="auto">
          <a:xfrm>
            <a:off x="7572375" y="6581775"/>
            <a:ext cx="154305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Source: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Дифференцирование и свёртка</a:t>
            </a:r>
            <a:endParaRPr lang="en-US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/>
          <a:p>
            <a:pPr marL="0" indent="0" eaLnBrk="1" hangingPunct="1"/>
            <a:r>
              <a:rPr lang="ru-RU" sz="2000" dirty="0" smtClean="0"/>
              <a:t>Для функции 2х переменных</a:t>
            </a:r>
            <a:r>
              <a:rPr lang="en-US" sz="2000" dirty="0" smtClean="0"/>
              <a:t>, f(</a:t>
            </a:r>
            <a:r>
              <a:rPr lang="en-US" sz="2000" dirty="0" err="1" smtClean="0"/>
              <a:t>x,y</a:t>
            </a:r>
            <a:r>
              <a:rPr lang="en-US" sz="2000" dirty="0" smtClean="0"/>
              <a:t>):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endParaRPr lang="ru-RU" sz="2000" dirty="0" smtClean="0"/>
          </a:p>
          <a:p>
            <a:pPr marL="0" indent="0" eaLnBrk="1" hangingPunct="1"/>
            <a:r>
              <a:rPr lang="ru-RU" sz="2000" dirty="0" smtClean="0"/>
              <a:t>Линейная и инвариантная к переносу, поэтому м.б. Результатом свертки</a:t>
            </a:r>
            <a:endParaRPr lang="en-US" sz="2000" dirty="0" smtClean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43013"/>
            <a:ext cx="4038600" cy="4114800"/>
          </a:xfrm>
        </p:spPr>
        <p:txBody>
          <a:bodyPr/>
          <a:lstStyle/>
          <a:p>
            <a:pPr marL="0" indent="0" eaLnBrk="1" hangingPunct="1"/>
            <a:r>
              <a:rPr lang="ru-RU" sz="2000" dirty="0" smtClean="0"/>
              <a:t> Разностная производная:</a:t>
            </a:r>
            <a:endParaRPr lang="en-US" sz="2000" dirty="0" smtClean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endParaRPr lang="ru-RU" sz="2000" dirty="0" smtClean="0"/>
          </a:p>
          <a:p>
            <a:pPr marL="0" indent="0" eaLnBrk="1" hangingPunct="1"/>
            <a:endParaRPr lang="ru-RU" sz="2000" dirty="0" smtClean="0"/>
          </a:p>
          <a:p>
            <a:pPr marL="0" indent="0" eaLnBrk="1" hangingPunct="1"/>
            <a:r>
              <a:rPr lang="ru-RU" sz="2000" dirty="0" smtClean="0"/>
              <a:t> Свёртка!</a:t>
            </a:r>
            <a:endParaRPr lang="en-US" sz="2000" dirty="0" smtClean="0"/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00313"/>
            <a:ext cx="3733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478088"/>
            <a:ext cx="29845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2327" name="Group 7"/>
          <p:cNvGraphicFramePr>
            <a:graphicFrameLocks noGrp="1"/>
          </p:cNvGraphicFramePr>
          <p:nvPr/>
        </p:nvGraphicFramePr>
        <p:xfrm>
          <a:off x="6096000" y="4724400"/>
          <a:ext cx="1447800" cy="762000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7239000" y="6581001"/>
            <a:ext cx="19050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>
                <a:latin typeface="Calibri" pitchFamily="34" charset="0"/>
              </a:rPr>
              <a:t>Source: D. Forsyth,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55588"/>
            <a:ext cx="6248400" cy="582612"/>
          </a:xfrm>
        </p:spPr>
        <p:txBody>
          <a:bodyPr/>
          <a:lstStyle/>
          <a:p>
            <a:pPr eaLnBrk="1" hangingPunct="1"/>
            <a:r>
              <a:rPr lang="ru-RU" dirty="0" smtClean="0"/>
              <a:t>Вычисление градиента</a:t>
            </a:r>
          </a:p>
        </p:txBody>
      </p:sp>
      <p:sp>
        <p:nvSpPr>
          <p:cNvPr id="20489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Calibri" pitchFamily="34" charset="0"/>
            </a:endParaRP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828675" y="2971800"/>
          <a:ext cx="1771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Формула" r:id="rId4" imgW="1447560" imgH="457200" progId="Equation.3">
                  <p:embed/>
                </p:oleObj>
              </mc:Choice>
              <mc:Fallback>
                <p:oleObj name="Формула" r:id="rId4" imgW="144756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971800"/>
                        <a:ext cx="17716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5"/>
          <p:cNvSpPr txBox="1">
            <a:spLocks noChangeArrowheads="1"/>
          </p:cNvSpPr>
          <p:nvPr/>
        </p:nvSpPr>
        <p:spPr bwMode="auto">
          <a:xfrm>
            <a:off x="762000" y="441960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latin typeface="+mn-lt"/>
              </a:rPr>
              <a:t>Математический смысл – приближенное вычисление производных по направлению</a:t>
            </a:r>
            <a:endParaRPr lang="ru-RU" sz="1400">
              <a:latin typeface="+mn-lt"/>
            </a:endParaRPr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2697163" y="2895600"/>
          <a:ext cx="22034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Формула" r:id="rId6" imgW="2044440" imgH="711000" progId="Equation.3">
                  <p:embed/>
                </p:oleObj>
              </mc:Choice>
              <mc:Fallback>
                <p:oleObj name="Формула" r:id="rId6" imgW="204444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2895600"/>
                        <a:ext cx="22034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7"/>
          <p:cNvGraphicFramePr>
            <a:graphicFrameLocks noChangeAspect="1"/>
          </p:cNvGraphicFramePr>
          <p:nvPr/>
        </p:nvGraphicFramePr>
        <p:xfrm>
          <a:off x="4953000" y="2895600"/>
          <a:ext cx="23177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Формула" r:id="rId8" imgW="2247840" imgH="711000" progId="Equation.3">
                  <p:embed/>
                </p:oleObj>
              </mc:Choice>
              <mc:Fallback>
                <p:oleObj name="Формула" r:id="rId8" imgW="2247840" imgH="71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95600"/>
                        <a:ext cx="231775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1143000" y="37687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Робертса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3276600" y="3733800"/>
            <a:ext cx="109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Превитт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0493" name="Text Box 10"/>
          <p:cNvSpPr txBox="1">
            <a:spLocks noChangeArrowheads="1"/>
          </p:cNvSpPr>
          <p:nvPr/>
        </p:nvSpPr>
        <p:spPr bwMode="auto">
          <a:xfrm>
            <a:off x="5562600" y="3733800"/>
            <a:ext cx="116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>
                <a:latin typeface="Calibri" pitchFamily="34" charset="0"/>
              </a:rPr>
              <a:t>Собеля</a:t>
            </a:r>
            <a:endParaRPr lang="ru-RU" sz="1000">
              <a:latin typeface="Calibri" pitchFamily="34" charset="0"/>
            </a:endParaRPr>
          </a:p>
        </p:txBody>
      </p:sp>
      <p:sp>
        <p:nvSpPr>
          <p:cNvPr id="20494" name="Text Box 11"/>
          <p:cNvSpPr txBox="1">
            <a:spLocks noChangeArrowheads="1"/>
          </p:cNvSpPr>
          <p:nvPr/>
        </p:nvSpPr>
        <p:spPr bwMode="auto">
          <a:xfrm>
            <a:off x="685800" y="1676400"/>
            <a:ext cx="7315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 dirty="0">
                <a:latin typeface="+mn-lt"/>
              </a:rPr>
              <a:t>Семейство методов основано на приближенном вычисление градиента, анализе его направления и абсолютной величины. Свертка по функциям: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7924800" cy="582612"/>
          </a:xfrm>
        </p:spPr>
        <p:txBody>
          <a:bodyPr/>
          <a:lstStyle/>
          <a:p>
            <a:pPr eaLnBrk="1" hangingPunct="1"/>
            <a:r>
              <a:rPr lang="ru-RU" dirty="0" smtClean="0"/>
              <a:t>Примеры карты силы краев</a:t>
            </a:r>
          </a:p>
        </p:txBody>
      </p:sp>
      <p:sp>
        <p:nvSpPr>
          <p:cNvPr id="96262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Tahoma" pitchFamily="34" charset="0"/>
            </a:endParaRPr>
          </a:p>
        </p:txBody>
      </p:sp>
      <p:sp>
        <p:nvSpPr>
          <p:cNvPr id="96263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>
                <a:latin typeface="+mn-lt"/>
              </a:rPr>
              <a:t>Примеры:</a:t>
            </a:r>
            <a:endParaRPr lang="ru-RU" sz="1400">
              <a:latin typeface="+mn-lt"/>
            </a:endParaRPr>
          </a:p>
        </p:txBody>
      </p:sp>
      <p:sp>
        <p:nvSpPr>
          <p:cNvPr id="96264" name="Text Box 5"/>
          <p:cNvSpPr txBox="1">
            <a:spLocks noChangeArrowheads="1"/>
          </p:cNvSpPr>
          <p:nvPr/>
        </p:nvSpPr>
        <p:spPr bwMode="auto">
          <a:xfrm>
            <a:off x="1676400" y="3657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 dirty="0" err="1">
                <a:latin typeface="+mn-lt"/>
              </a:rPr>
              <a:t>Робертса</a:t>
            </a:r>
            <a:endParaRPr lang="ru-RU" sz="1800" dirty="0">
              <a:latin typeface="+mn-lt"/>
            </a:endParaRPr>
          </a:p>
        </p:txBody>
      </p:sp>
      <p:sp>
        <p:nvSpPr>
          <p:cNvPr id="96265" name="Text Box 6"/>
          <p:cNvSpPr txBox="1">
            <a:spLocks noChangeArrowheads="1"/>
          </p:cNvSpPr>
          <p:nvPr/>
        </p:nvSpPr>
        <p:spPr bwMode="auto">
          <a:xfrm>
            <a:off x="6172200" y="3733800"/>
            <a:ext cx="1090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>
                <a:latin typeface="+mn-lt"/>
              </a:rPr>
              <a:t>Превитт</a:t>
            </a:r>
          </a:p>
        </p:txBody>
      </p:sp>
      <p:sp>
        <p:nvSpPr>
          <p:cNvPr id="96266" name="Text Box 7"/>
          <p:cNvSpPr txBox="1">
            <a:spLocks noChangeArrowheads="1"/>
          </p:cNvSpPr>
          <p:nvPr/>
        </p:nvSpPr>
        <p:spPr bwMode="auto">
          <a:xfrm>
            <a:off x="3733800" y="5981700"/>
            <a:ext cx="116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>
                <a:latin typeface="+mn-lt"/>
              </a:rPr>
              <a:t>Собеля</a:t>
            </a:r>
          </a:p>
        </p:txBody>
      </p:sp>
      <p:pic>
        <p:nvPicPr>
          <p:cNvPr id="96267" name="Picture 8" descr="rober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289560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6268" name="Picture 9" descr="prewitt_to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0"/>
            <a:ext cx="30384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9" name="Picture 10" descr="sobel_tot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27512"/>
            <a:ext cx="30480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Влияние шума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85850"/>
            <a:ext cx="7772400" cy="914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Рассмотрим строку или столбец изображения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Интенсивность от положения можно рассматривать как сигнал</a:t>
            </a:r>
            <a:endParaRPr lang="en-US" dirty="0" smtClean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1839913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6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0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1725" y="25209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4038600"/>
            <a:ext cx="7772400" cy="2743200"/>
            <a:chOff x="432" y="2544"/>
            <a:chExt cx="4896" cy="1728"/>
          </a:xfrm>
        </p:grpSpPr>
        <p:graphicFrame>
          <p:nvGraphicFramePr>
            <p:cNvPr id="21507" name="Object 7"/>
            <p:cNvGraphicFramePr>
              <a:graphicFrameLocks noChangeAspect="1"/>
            </p:cNvGraphicFramePr>
            <p:nvPr/>
          </p:nvGraphicFramePr>
          <p:xfrm>
            <a:off x="1099" y="2544"/>
            <a:ext cx="3173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77" name="Photo Editor Photo" r:id="rId9" imgW="5915851" imgH="2029108" progId="">
                    <p:embed/>
                  </p:oleObj>
                </mc:Choice>
                <mc:Fallback>
                  <p:oleObj name="Photo Editor Photo" r:id="rId9" imgW="5915851" imgH="2029108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9" y="2544"/>
                          <a:ext cx="3173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1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0" y="2888"/>
              <a:ext cx="622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4" name="Rectangle 9"/>
            <p:cNvSpPr>
              <a:spLocks noChangeArrowheads="1"/>
            </p:cNvSpPr>
            <p:nvPr/>
          </p:nvSpPr>
          <p:spPr bwMode="auto">
            <a:xfrm>
              <a:off x="432" y="3840"/>
              <a:ext cx="489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ru-RU" sz="2800">
                  <a:latin typeface="Calibri" pitchFamily="34" charset="0"/>
                </a:rPr>
                <a:t>Край исчез</a:t>
              </a:r>
              <a:endParaRPr lang="en-US" sz="2800" i="1">
                <a:latin typeface="Calibri" pitchFamily="34" charset="0"/>
              </a:endParaRPr>
            </a:p>
          </p:txBody>
        </p:sp>
      </p:grp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76866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Влияние шума</a:t>
            </a:r>
            <a:endParaRPr lang="en-US" smtClean="0"/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38225"/>
            <a:ext cx="8501062" cy="5286375"/>
          </a:xfrm>
        </p:spPr>
        <p:txBody>
          <a:bodyPr/>
          <a:lstStyle/>
          <a:p>
            <a:pPr eaLnBrk="1" hangingPunct="1"/>
            <a:r>
              <a:rPr lang="ru-RU" dirty="0" smtClean="0"/>
              <a:t>Разностные производные очень чувствительны к шуму</a:t>
            </a:r>
            <a:endParaRPr lang="en-US" dirty="0" smtClean="0"/>
          </a:p>
          <a:p>
            <a:pPr lvl="1" eaLnBrk="1" hangingPunct="1"/>
            <a:r>
              <a:rPr lang="ru-RU" dirty="0" smtClean="0"/>
              <a:t>Зашумленные пиксели отличаются от соседей</a:t>
            </a:r>
            <a:endParaRPr lang="en-US" dirty="0" smtClean="0"/>
          </a:p>
          <a:p>
            <a:pPr lvl="1" eaLnBrk="1" hangingPunct="1"/>
            <a:r>
              <a:rPr lang="ru-RU" dirty="0" smtClean="0"/>
              <a:t>Чем сильнее шум, тем выше отклик</a:t>
            </a:r>
            <a:endParaRPr lang="en-US" dirty="0" smtClean="0"/>
          </a:p>
          <a:p>
            <a:pPr eaLnBrk="1" hangingPunct="1"/>
            <a:r>
              <a:rPr lang="ru-RU" dirty="0" smtClean="0"/>
              <a:t>Сглаживание</a:t>
            </a:r>
          </a:p>
          <a:p>
            <a:pPr lvl="1" eaLnBrk="1" hangingPunct="1"/>
            <a:r>
              <a:rPr lang="ru-RU" dirty="0" smtClean="0"/>
              <a:t>Сглаживание делает все пиксели (зашумленные?) чуть более похожими на соседей</a:t>
            </a:r>
            <a:endParaRPr lang="en-US" dirty="0" smtClean="0"/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7481888" y="6553200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1438"/>
            <a:ext cx="8001000" cy="1143001"/>
          </a:xfrm>
        </p:spPr>
        <p:txBody>
          <a:bodyPr/>
          <a:lstStyle/>
          <a:p>
            <a:pPr eaLnBrk="1" hangingPunct="1"/>
            <a:r>
              <a:rPr lang="ru-RU" dirty="0" smtClean="0"/>
              <a:t>Предобработка (сглаживание)</a:t>
            </a:r>
            <a:endParaRPr lang="en-US" dirty="0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04800" y="5943600"/>
            <a:ext cx="7772400" cy="771525"/>
            <a:chOff x="192" y="3744"/>
            <a:chExt cx="4896" cy="486"/>
          </a:xfrm>
        </p:grpSpPr>
        <p:sp>
          <p:nvSpPr>
            <p:cNvPr id="22545" name="Rectangle 2"/>
            <p:cNvSpPr>
              <a:spLocks noChangeArrowheads="1"/>
            </p:cNvSpPr>
            <p:nvPr/>
          </p:nvSpPr>
          <p:spPr bwMode="auto">
            <a:xfrm>
              <a:off x="192" y="3798"/>
              <a:ext cx="48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ru-RU" sz="2800">
                  <a:latin typeface="Calibri" pitchFamily="34" charset="0"/>
                </a:rPr>
                <a:t>Для поиска краев ищем пики в:</a:t>
              </a:r>
              <a:endParaRPr lang="en-US" sz="2800" i="1">
                <a:latin typeface="Calibri" pitchFamily="34" charset="0"/>
              </a:endParaRPr>
            </a:p>
          </p:txBody>
        </p:sp>
        <p:graphicFrame>
          <p:nvGraphicFramePr>
            <p:cNvPr id="22531" name="Object 21"/>
            <p:cNvGraphicFramePr>
              <a:graphicFrameLocks noChangeAspect="1"/>
            </p:cNvGraphicFramePr>
            <p:nvPr/>
          </p:nvGraphicFramePr>
          <p:xfrm>
            <a:off x="3696" y="3744"/>
            <a:ext cx="816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00" name="Equation" r:id="rId4" imgW="660240" imgH="393480" progId="Equation.3">
                    <p:embed/>
                  </p:oleObj>
                </mc:Choice>
                <mc:Fallback>
                  <p:oleObj name="Equation" r:id="rId4" imgW="660240" imgH="3934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744"/>
                          <a:ext cx="816" cy="4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5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7"/>
          <p:cNvSpPr txBox="1">
            <a:spLocks noChangeArrowheads="1"/>
          </p:cNvSpPr>
          <p:nvPr/>
        </p:nvSpPr>
        <p:spPr bwMode="auto">
          <a:xfrm>
            <a:off x="1638300" y="151765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f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638300" y="2392363"/>
            <a:ext cx="5600700" cy="1120775"/>
            <a:chOff x="1032" y="1507"/>
            <a:chExt cx="3528" cy="706"/>
          </a:xfrm>
        </p:grpSpPr>
        <p:pic>
          <p:nvPicPr>
            <p:cNvPr id="22543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4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g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292225" y="3530600"/>
            <a:ext cx="5946775" cy="1104900"/>
            <a:chOff x="814" y="2224"/>
            <a:chExt cx="3746" cy="696"/>
          </a:xfrm>
        </p:grpSpPr>
        <p:pic>
          <p:nvPicPr>
            <p:cNvPr id="22541" name="Picture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 Box 19"/>
            <p:cNvSpPr txBox="1">
              <a:spLocks noChangeArrowheads="1"/>
            </p:cNvSpPr>
            <p:nvPr/>
          </p:nvSpPr>
          <p:spPr bwMode="auto">
            <a:xfrm>
              <a:off x="814" y="2346"/>
              <a:ext cx="4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f * g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914400" y="4635500"/>
            <a:ext cx="6324600" cy="1155700"/>
            <a:chOff x="576" y="2920"/>
            <a:chExt cx="3984" cy="728"/>
          </a:xfrm>
        </p:grpSpPr>
        <p:pic>
          <p:nvPicPr>
            <p:cNvPr id="22540" name="Picture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13" y="2920"/>
              <a:ext cx="3347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2530" name="Object 23"/>
            <p:cNvGraphicFramePr>
              <a:graphicFrameLocks noChangeAspect="1"/>
            </p:cNvGraphicFramePr>
            <p:nvPr/>
          </p:nvGraphicFramePr>
          <p:xfrm>
            <a:off x="576" y="3008"/>
            <a:ext cx="636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01" name="Equation" r:id="rId10" imgW="660240" imgH="393480" progId="Equation.3">
                    <p:embed/>
                  </p:oleObj>
                </mc:Choice>
                <mc:Fallback>
                  <p:oleObj name="Equation" r:id="rId10" imgW="660240" imgH="39348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008"/>
                          <a:ext cx="636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9" name="Text Box 26"/>
          <p:cNvSpPr txBox="1">
            <a:spLocks noChangeArrowheads="1"/>
          </p:cNvSpPr>
          <p:nvPr/>
        </p:nvSpPr>
        <p:spPr bwMode="auto">
          <a:xfrm>
            <a:off x="76866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3888" y="958850"/>
            <a:ext cx="7851775" cy="3765550"/>
            <a:chOff x="227" y="1406"/>
            <a:chExt cx="5321" cy="2224"/>
          </a:xfrm>
        </p:grpSpPr>
        <p:sp>
          <p:nvSpPr>
            <p:cNvPr id="17431" name="Rectangle 3"/>
            <p:cNvSpPr>
              <a:spLocks noChangeArrowheads="1"/>
            </p:cNvSpPr>
            <p:nvPr/>
          </p:nvSpPr>
          <p:spPr bwMode="auto">
            <a:xfrm>
              <a:off x="227" y="1406"/>
              <a:ext cx="5321" cy="222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Rectangle 4"/>
            <p:cNvSpPr>
              <a:spLocks noChangeArrowheads="1"/>
            </p:cNvSpPr>
            <p:nvPr/>
          </p:nvSpPr>
          <p:spPr bwMode="auto">
            <a:xfrm>
              <a:off x="227" y="1406"/>
              <a:ext cx="5321" cy="22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743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" y="3485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" y="3339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7" y="3194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6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7" y="3048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7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7" y="2903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8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7" y="2757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9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7" y="2612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0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7" y="2466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1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7" y="2321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2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7" y="2176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Picture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7" y="2030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4" name="Picture 1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27" y="1885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5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7" y="1739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6" name="Picture 1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7" y="1594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7" name="Picture 1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27" y="1448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8" name="Picture 20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27" y="1406"/>
              <a:ext cx="5321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21" descr="jcjy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49700" y="1123950"/>
            <a:ext cx="1143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22"/>
          <p:cNvSpPr txBox="1">
            <a:spLocks noChangeArrowheads="1"/>
          </p:cNvSpPr>
          <p:nvPr/>
        </p:nvSpPr>
        <p:spPr bwMode="auto">
          <a:xfrm>
            <a:off x="304800" y="4872335"/>
            <a:ext cx="2682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Внешние факторы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3348038" y="4819650"/>
            <a:ext cx="4576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Положение камеры</a:t>
            </a:r>
            <a:endParaRPr lang="en-US" sz="2400" dirty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Освещение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21592" name="Text Box 24"/>
          <p:cNvSpPr txBox="1">
            <a:spLocks noChangeArrowheads="1"/>
          </p:cNvSpPr>
          <p:nvPr/>
        </p:nvSpPr>
        <p:spPr bwMode="auto">
          <a:xfrm>
            <a:off x="3351213" y="6096000"/>
            <a:ext cx="4344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Внутриклассовая изменчивость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21594" name="Freeform 26"/>
          <p:cNvSpPr>
            <a:spLocks/>
          </p:cNvSpPr>
          <p:nvPr/>
        </p:nvSpPr>
        <p:spPr bwMode="auto">
          <a:xfrm>
            <a:off x="5429250" y="2354263"/>
            <a:ext cx="2176463" cy="1538287"/>
          </a:xfrm>
          <a:custGeom>
            <a:avLst/>
            <a:gdLst>
              <a:gd name="T0" fmla="*/ 0 w 1371"/>
              <a:gd name="T1" fmla="*/ 0 h 969"/>
              <a:gd name="T2" fmla="*/ 2147483647 w 1371"/>
              <a:gd name="T3" fmla="*/ 2147483647 h 969"/>
              <a:gd name="T4" fmla="*/ 2147483647 w 1371"/>
              <a:gd name="T5" fmla="*/ 2147483647 h 969"/>
              <a:gd name="T6" fmla="*/ 2147483647 w 1371"/>
              <a:gd name="T7" fmla="*/ 2147483647 h 969"/>
              <a:gd name="T8" fmla="*/ 2147483647 w 1371"/>
              <a:gd name="T9" fmla="*/ 2147483647 h 969"/>
              <a:gd name="T10" fmla="*/ 2147483647 w 1371"/>
              <a:gd name="T11" fmla="*/ 2147483647 h 969"/>
              <a:gd name="T12" fmla="*/ 2147483647 w 1371"/>
              <a:gd name="T13" fmla="*/ 2147483647 h 969"/>
              <a:gd name="T14" fmla="*/ 2147483647 w 1371"/>
              <a:gd name="T15" fmla="*/ 2147483647 h 969"/>
              <a:gd name="T16" fmla="*/ 2147483647 w 1371"/>
              <a:gd name="T17" fmla="*/ 2147483647 h 969"/>
              <a:gd name="T18" fmla="*/ 2147483647 w 1371"/>
              <a:gd name="T19" fmla="*/ 2147483647 h 969"/>
              <a:gd name="T20" fmla="*/ 2147483647 w 1371"/>
              <a:gd name="T21" fmla="*/ 2147483647 h 9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71"/>
              <a:gd name="T34" fmla="*/ 0 h 969"/>
              <a:gd name="T35" fmla="*/ 1371 w 1371"/>
              <a:gd name="T36" fmla="*/ 969 h 9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71" h="969">
                <a:moveTo>
                  <a:pt x="0" y="0"/>
                </a:moveTo>
                <a:cubicBezTo>
                  <a:pt x="47" y="15"/>
                  <a:pt x="208" y="50"/>
                  <a:pt x="277" y="88"/>
                </a:cubicBezTo>
                <a:cubicBezTo>
                  <a:pt x="346" y="126"/>
                  <a:pt x="373" y="175"/>
                  <a:pt x="414" y="228"/>
                </a:cubicBezTo>
                <a:cubicBezTo>
                  <a:pt x="455" y="281"/>
                  <a:pt x="491" y="357"/>
                  <a:pt x="525" y="408"/>
                </a:cubicBezTo>
                <a:cubicBezTo>
                  <a:pt x="559" y="459"/>
                  <a:pt x="583" y="501"/>
                  <a:pt x="621" y="537"/>
                </a:cubicBezTo>
                <a:cubicBezTo>
                  <a:pt x="659" y="573"/>
                  <a:pt x="711" y="605"/>
                  <a:pt x="752" y="626"/>
                </a:cubicBezTo>
                <a:cubicBezTo>
                  <a:pt x="793" y="647"/>
                  <a:pt x="820" y="651"/>
                  <a:pt x="869" y="665"/>
                </a:cubicBezTo>
                <a:cubicBezTo>
                  <a:pt x="918" y="679"/>
                  <a:pt x="1000" y="694"/>
                  <a:pt x="1048" y="712"/>
                </a:cubicBezTo>
                <a:cubicBezTo>
                  <a:pt x="1096" y="730"/>
                  <a:pt x="1127" y="753"/>
                  <a:pt x="1157" y="774"/>
                </a:cubicBezTo>
                <a:cubicBezTo>
                  <a:pt x="1187" y="795"/>
                  <a:pt x="1191" y="804"/>
                  <a:pt x="1227" y="836"/>
                </a:cubicBezTo>
                <a:cubicBezTo>
                  <a:pt x="1263" y="868"/>
                  <a:pt x="1341" y="941"/>
                  <a:pt x="1371" y="969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1595" name="Freeform 27"/>
          <p:cNvSpPr>
            <a:spLocks/>
          </p:cNvSpPr>
          <p:nvPr/>
        </p:nvSpPr>
        <p:spPr bwMode="auto">
          <a:xfrm>
            <a:off x="7600950" y="2611438"/>
            <a:ext cx="871538" cy="1281112"/>
          </a:xfrm>
          <a:custGeom>
            <a:avLst/>
            <a:gdLst>
              <a:gd name="T0" fmla="*/ 0 w 549"/>
              <a:gd name="T1" fmla="*/ 2147483647 h 807"/>
              <a:gd name="T2" fmla="*/ 2147483647 w 549"/>
              <a:gd name="T3" fmla="*/ 2147483647 h 807"/>
              <a:gd name="T4" fmla="*/ 2147483647 w 549"/>
              <a:gd name="T5" fmla="*/ 2147483647 h 807"/>
              <a:gd name="T6" fmla="*/ 2147483647 w 549"/>
              <a:gd name="T7" fmla="*/ 2147483647 h 807"/>
              <a:gd name="T8" fmla="*/ 2147483647 w 549"/>
              <a:gd name="T9" fmla="*/ 2147483647 h 807"/>
              <a:gd name="T10" fmla="*/ 2147483647 w 549"/>
              <a:gd name="T11" fmla="*/ 2147483647 h 807"/>
              <a:gd name="T12" fmla="*/ 2147483647 w 549"/>
              <a:gd name="T13" fmla="*/ 2147483647 h 807"/>
              <a:gd name="T14" fmla="*/ 2147483647 w 549"/>
              <a:gd name="T15" fmla="*/ 0 h 8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9"/>
              <a:gd name="T25" fmla="*/ 0 h 807"/>
              <a:gd name="T26" fmla="*/ 549 w 549"/>
              <a:gd name="T27" fmla="*/ 807 h 8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9" h="807">
                <a:moveTo>
                  <a:pt x="0" y="807"/>
                </a:moveTo>
                <a:cubicBezTo>
                  <a:pt x="14" y="775"/>
                  <a:pt x="24" y="738"/>
                  <a:pt x="48" y="684"/>
                </a:cubicBezTo>
                <a:cubicBezTo>
                  <a:pt x="72" y="630"/>
                  <a:pt x="112" y="536"/>
                  <a:pt x="141" y="483"/>
                </a:cubicBezTo>
                <a:cubicBezTo>
                  <a:pt x="170" y="430"/>
                  <a:pt x="189" y="400"/>
                  <a:pt x="222" y="363"/>
                </a:cubicBezTo>
                <a:cubicBezTo>
                  <a:pt x="255" y="326"/>
                  <a:pt x="306" y="287"/>
                  <a:pt x="339" y="261"/>
                </a:cubicBezTo>
                <a:cubicBezTo>
                  <a:pt x="372" y="235"/>
                  <a:pt x="391" y="228"/>
                  <a:pt x="417" y="204"/>
                </a:cubicBezTo>
                <a:cubicBezTo>
                  <a:pt x="443" y="180"/>
                  <a:pt x="476" y="151"/>
                  <a:pt x="498" y="117"/>
                </a:cubicBezTo>
                <a:cubicBezTo>
                  <a:pt x="520" y="83"/>
                  <a:pt x="538" y="25"/>
                  <a:pt x="549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424488" y="2406650"/>
            <a:ext cx="3043237" cy="1538288"/>
            <a:chOff x="3516" y="1221"/>
            <a:chExt cx="1917" cy="969"/>
          </a:xfrm>
        </p:grpSpPr>
        <p:sp>
          <p:nvSpPr>
            <p:cNvPr id="17429" name="Freeform 29"/>
            <p:cNvSpPr>
              <a:spLocks/>
            </p:cNvSpPr>
            <p:nvPr/>
          </p:nvSpPr>
          <p:spPr bwMode="auto">
            <a:xfrm>
              <a:off x="3516" y="1221"/>
              <a:ext cx="1371" cy="969"/>
            </a:xfrm>
            <a:custGeom>
              <a:avLst/>
              <a:gdLst>
                <a:gd name="T0" fmla="*/ 0 w 1371"/>
                <a:gd name="T1" fmla="*/ 0 h 969"/>
                <a:gd name="T2" fmla="*/ 277 w 1371"/>
                <a:gd name="T3" fmla="*/ 88 h 969"/>
                <a:gd name="T4" fmla="*/ 414 w 1371"/>
                <a:gd name="T5" fmla="*/ 228 h 969"/>
                <a:gd name="T6" fmla="*/ 525 w 1371"/>
                <a:gd name="T7" fmla="*/ 408 h 969"/>
                <a:gd name="T8" fmla="*/ 621 w 1371"/>
                <a:gd name="T9" fmla="*/ 537 h 969"/>
                <a:gd name="T10" fmla="*/ 752 w 1371"/>
                <a:gd name="T11" fmla="*/ 626 h 969"/>
                <a:gd name="T12" fmla="*/ 869 w 1371"/>
                <a:gd name="T13" fmla="*/ 665 h 969"/>
                <a:gd name="T14" fmla="*/ 1048 w 1371"/>
                <a:gd name="T15" fmla="*/ 712 h 969"/>
                <a:gd name="T16" fmla="*/ 1157 w 1371"/>
                <a:gd name="T17" fmla="*/ 774 h 969"/>
                <a:gd name="T18" fmla="*/ 1227 w 1371"/>
                <a:gd name="T19" fmla="*/ 836 h 969"/>
                <a:gd name="T20" fmla="*/ 1371 w 1371"/>
                <a:gd name="T21" fmla="*/ 969 h 9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1"/>
                <a:gd name="T34" fmla="*/ 0 h 969"/>
                <a:gd name="T35" fmla="*/ 1371 w 1371"/>
                <a:gd name="T36" fmla="*/ 969 h 9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1" h="969">
                  <a:moveTo>
                    <a:pt x="0" y="0"/>
                  </a:moveTo>
                  <a:cubicBezTo>
                    <a:pt x="47" y="15"/>
                    <a:pt x="208" y="50"/>
                    <a:pt x="277" y="88"/>
                  </a:cubicBezTo>
                  <a:cubicBezTo>
                    <a:pt x="346" y="126"/>
                    <a:pt x="373" y="175"/>
                    <a:pt x="414" y="228"/>
                  </a:cubicBezTo>
                  <a:cubicBezTo>
                    <a:pt x="455" y="281"/>
                    <a:pt x="491" y="357"/>
                    <a:pt x="525" y="408"/>
                  </a:cubicBezTo>
                  <a:cubicBezTo>
                    <a:pt x="559" y="459"/>
                    <a:pt x="583" y="501"/>
                    <a:pt x="621" y="537"/>
                  </a:cubicBezTo>
                  <a:cubicBezTo>
                    <a:pt x="659" y="573"/>
                    <a:pt x="711" y="605"/>
                    <a:pt x="752" y="626"/>
                  </a:cubicBezTo>
                  <a:cubicBezTo>
                    <a:pt x="793" y="647"/>
                    <a:pt x="820" y="651"/>
                    <a:pt x="869" y="665"/>
                  </a:cubicBezTo>
                  <a:cubicBezTo>
                    <a:pt x="918" y="679"/>
                    <a:pt x="1000" y="694"/>
                    <a:pt x="1048" y="712"/>
                  </a:cubicBezTo>
                  <a:cubicBezTo>
                    <a:pt x="1096" y="730"/>
                    <a:pt x="1127" y="753"/>
                    <a:pt x="1157" y="774"/>
                  </a:cubicBezTo>
                  <a:cubicBezTo>
                    <a:pt x="1187" y="795"/>
                    <a:pt x="1191" y="804"/>
                    <a:pt x="1227" y="836"/>
                  </a:cubicBezTo>
                  <a:cubicBezTo>
                    <a:pt x="1263" y="868"/>
                    <a:pt x="1341" y="941"/>
                    <a:pt x="1371" y="969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0" name="Freeform 30"/>
            <p:cNvSpPr>
              <a:spLocks/>
            </p:cNvSpPr>
            <p:nvPr/>
          </p:nvSpPr>
          <p:spPr bwMode="auto">
            <a:xfrm>
              <a:off x="4884" y="1383"/>
              <a:ext cx="549" cy="807"/>
            </a:xfrm>
            <a:custGeom>
              <a:avLst/>
              <a:gdLst>
                <a:gd name="T0" fmla="*/ 0 w 549"/>
                <a:gd name="T1" fmla="*/ 807 h 807"/>
                <a:gd name="T2" fmla="*/ 48 w 549"/>
                <a:gd name="T3" fmla="*/ 684 h 807"/>
                <a:gd name="T4" fmla="*/ 141 w 549"/>
                <a:gd name="T5" fmla="*/ 483 h 807"/>
                <a:gd name="T6" fmla="*/ 222 w 549"/>
                <a:gd name="T7" fmla="*/ 363 h 807"/>
                <a:gd name="T8" fmla="*/ 339 w 549"/>
                <a:gd name="T9" fmla="*/ 261 h 807"/>
                <a:gd name="T10" fmla="*/ 417 w 549"/>
                <a:gd name="T11" fmla="*/ 204 h 807"/>
                <a:gd name="T12" fmla="*/ 498 w 549"/>
                <a:gd name="T13" fmla="*/ 117 h 807"/>
                <a:gd name="T14" fmla="*/ 549 w 549"/>
                <a:gd name="T15" fmla="*/ 0 h 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9"/>
                <a:gd name="T25" fmla="*/ 0 h 807"/>
                <a:gd name="T26" fmla="*/ 549 w 549"/>
                <a:gd name="T27" fmla="*/ 807 h 8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9" h="807">
                  <a:moveTo>
                    <a:pt x="0" y="807"/>
                  </a:moveTo>
                  <a:cubicBezTo>
                    <a:pt x="14" y="775"/>
                    <a:pt x="24" y="738"/>
                    <a:pt x="48" y="684"/>
                  </a:cubicBezTo>
                  <a:cubicBezTo>
                    <a:pt x="72" y="630"/>
                    <a:pt x="112" y="536"/>
                    <a:pt x="141" y="483"/>
                  </a:cubicBezTo>
                  <a:cubicBezTo>
                    <a:pt x="170" y="430"/>
                    <a:pt x="189" y="400"/>
                    <a:pt x="222" y="363"/>
                  </a:cubicBezTo>
                  <a:cubicBezTo>
                    <a:pt x="255" y="326"/>
                    <a:pt x="306" y="287"/>
                    <a:pt x="339" y="261"/>
                  </a:cubicBezTo>
                  <a:cubicBezTo>
                    <a:pt x="372" y="235"/>
                    <a:pt x="391" y="228"/>
                    <a:pt x="417" y="204"/>
                  </a:cubicBezTo>
                  <a:cubicBezTo>
                    <a:pt x="443" y="180"/>
                    <a:pt x="476" y="151"/>
                    <a:pt x="498" y="117"/>
                  </a:cubicBezTo>
                  <a:cubicBezTo>
                    <a:pt x="520" y="83"/>
                    <a:pt x="538" y="25"/>
                    <a:pt x="549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429250" y="2463800"/>
            <a:ext cx="3057525" cy="1538288"/>
            <a:chOff x="3516" y="1221"/>
            <a:chExt cx="1917" cy="969"/>
          </a:xfrm>
        </p:grpSpPr>
        <p:sp>
          <p:nvSpPr>
            <p:cNvPr id="17427" name="Freeform 32"/>
            <p:cNvSpPr>
              <a:spLocks/>
            </p:cNvSpPr>
            <p:nvPr/>
          </p:nvSpPr>
          <p:spPr bwMode="auto">
            <a:xfrm>
              <a:off x="3516" y="1221"/>
              <a:ext cx="1371" cy="969"/>
            </a:xfrm>
            <a:custGeom>
              <a:avLst/>
              <a:gdLst>
                <a:gd name="T0" fmla="*/ 0 w 1371"/>
                <a:gd name="T1" fmla="*/ 0 h 969"/>
                <a:gd name="T2" fmla="*/ 277 w 1371"/>
                <a:gd name="T3" fmla="*/ 88 h 969"/>
                <a:gd name="T4" fmla="*/ 414 w 1371"/>
                <a:gd name="T5" fmla="*/ 228 h 969"/>
                <a:gd name="T6" fmla="*/ 525 w 1371"/>
                <a:gd name="T7" fmla="*/ 408 h 969"/>
                <a:gd name="T8" fmla="*/ 621 w 1371"/>
                <a:gd name="T9" fmla="*/ 537 h 969"/>
                <a:gd name="T10" fmla="*/ 752 w 1371"/>
                <a:gd name="T11" fmla="*/ 626 h 969"/>
                <a:gd name="T12" fmla="*/ 869 w 1371"/>
                <a:gd name="T13" fmla="*/ 665 h 969"/>
                <a:gd name="T14" fmla="*/ 1048 w 1371"/>
                <a:gd name="T15" fmla="*/ 712 h 969"/>
                <a:gd name="T16" fmla="*/ 1157 w 1371"/>
                <a:gd name="T17" fmla="*/ 774 h 969"/>
                <a:gd name="T18" fmla="*/ 1227 w 1371"/>
                <a:gd name="T19" fmla="*/ 836 h 969"/>
                <a:gd name="T20" fmla="*/ 1371 w 1371"/>
                <a:gd name="T21" fmla="*/ 969 h 9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1"/>
                <a:gd name="T34" fmla="*/ 0 h 969"/>
                <a:gd name="T35" fmla="*/ 1371 w 1371"/>
                <a:gd name="T36" fmla="*/ 969 h 9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1" h="969">
                  <a:moveTo>
                    <a:pt x="0" y="0"/>
                  </a:moveTo>
                  <a:cubicBezTo>
                    <a:pt x="47" y="15"/>
                    <a:pt x="208" y="50"/>
                    <a:pt x="277" y="88"/>
                  </a:cubicBezTo>
                  <a:cubicBezTo>
                    <a:pt x="346" y="126"/>
                    <a:pt x="373" y="175"/>
                    <a:pt x="414" y="228"/>
                  </a:cubicBezTo>
                  <a:cubicBezTo>
                    <a:pt x="455" y="281"/>
                    <a:pt x="491" y="357"/>
                    <a:pt x="525" y="408"/>
                  </a:cubicBezTo>
                  <a:cubicBezTo>
                    <a:pt x="559" y="459"/>
                    <a:pt x="583" y="501"/>
                    <a:pt x="621" y="537"/>
                  </a:cubicBezTo>
                  <a:cubicBezTo>
                    <a:pt x="659" y="573"/>
                    <a:pt x="711" y="605"/>
                    <a:pt x="752" y="626"/>
                  </a:cubicBezTo>
                  <a:cubicBezTo>
                    <a:pt x="793" y="647"/>
                    <a:pt x="820" y="651"/>
                    <a:pt x="869" y="665"/>
                  </a:cubicBezTo>
                  <a:cubicBezTo>
                    <a:pt x="918" y="679"/>
                    <a:pt x="1000" y="694"/>
                    <a:pt x="1048" y="712"/>
                  </a:cubicBezTo>
                  <a:cubicBezTo>
                    <a:pt x="1096" y="730"/>
                    <a:pt x="1127" y="753"/>
                    <a:pt x="1157" y="774"/>
                  </a:cubicBezTo>
                  <a:cubicBezTo>
                    <a:pt x="1187" y="795"/>
                    <a:pt x="1191" y="804"/>
                    <a:pt x="1227" y="836"/>
                  </a:cubicBezTo>
                  <a:cubicBezTo>
                    <a:pt x="1263" y="868"/>
                    <a:pt x="1341" y="941"/>
                    <a:pt x="1371" y="969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8" name="Freeform 33"/>
            <p:cNvSpPr>
              <a:spLocks/>
            </p:cNvSpPr>
            <p:nvPr/>
          </p:nvSpPr>
          <p:spPr bwMode="auto">
            <a:xfrm>
              <a:off x="4884" y="1383"/>
              <a:ext cx="549" cy="807"/>
            </a:xfrm>
            <a:custGeom>
              <a:avLst/>
              <a:gdLst>
                <a:gd name="T0" fmla="*/ 0 w 549"/>
                <a:gd name="T1" fmla="*/ 807 h 807"/>
                <a:gd name="T2" fmla="*/ 48 w 549"/>
                <a:gd name="T3" fmla="*/ 684 h 807"/>
                <a:gd name="T4" fmla="*/ 141 w 549"/>
                <a:gd name="T5" fmla="*/ 483 h 807"/>
                <a:gd name="T6" fmla="*/ 222 w 549"/>
                <a:gd name="T7" fmla="*/ 363 h 807"/>
                <a:gd name="T8" fmla="*/ 339 w 549"/>
                <a:gd name="T9" fmla="*/ 261 h 807"/>
                <a:gd name="T10" fmla="*/ 417 w 549"/>
                <a:gd name="T11" fmla="*/ 204 h 807"/>
                <a:gd name="T12" fmla="*/ 498 w 549"/>
                <a:gd name="T13" fmla="*/ 117 h 807"/>
                <a:gd name="T14" fmla="*/ 549 w 549"/>
                <a:gd name="T15" fmla="*/ 0 h 8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9"/>
                <a:gd name="T25" fmla="*/ 0 h 807"/>
                <a:gd name="T26" fmla="*/ 549 w 549"/>
                <a:gd name="T27" fmla="*/ 807 h 8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9" h="807">
                  <a:moveTo>
                    <a:pt x="0" y="807"/>
                  </a:moveTo>
                  <a:cubicBezTo>
                    <a:pt x="14" y="775"/>
                    <a:pt x="24" y="738"/>
                    <a:pt x="48" y="684"/>
                  </a:cubicBezTo>
                  <a:cubicBezTo>
                    <a:pt x="72" y="630"/>
                    <a:pt x="112" y="536"/>
                    <a:pt x="141" y="483"/>
                  </a:cubicBezTo>
                  <a:cubicBezTo>
                    <a:pt x="170" y="430"/>
                    <a:pt x="189" y="400"/>
                    <a:pt x="222" y="363"/>
                  </a:cubicBezTo>
                  <a:cubicBezTo>
                    <a:pt x="255" y="326"/>
                    <a:pt x="306" y="287"/>
                    <a:pt x="339" y="261"/>
                  </a:cubicBezTo>
                  <a:cubicBezTo>
                    <a:pt x="372" y="235"/>
                    <a:pt x="391" y="228"/>
                    <a:pt x="417" y="204"/>
                  </a:cubicBezTo>
                  <a:cubicBezTo>
                    <a:pt x="443" y="180"/>
                    <a:pt x="476" y="151"/>
                    <a:pt x="498" y="117"/>
                  </a:cubicBezTo>
                  <a:cubicBezTo>
                    <a:pt x="520" y="83"/>
                    <a:pt x="538" y="25"/>
                    <a:pt x="549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20" name="Rectangle 34"/>
          <p:cNvSpPr>
            <a:spLocks noChangeArrowheads="1"/>
          </p:cNvSpPr>
          <p:nvPr/>
        </p:nvSpPr>
        <p:spPr bwMode="auto">
          <a:xfrm>
            <a:off x="3949700" y="1127125"/>
            <a:ext cx="1130300" cy="82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1" name="Rectangle 35"/>
          <p:cNvSpPr>
            <a:spLocks noChangeArrowheads="1"/>
          </p:cNvSpPr>
          <p:nvPr/>
        </p:nvSpPr>
        <p:spPr bwMode="auto">
          <a:xfrm>
            <a:off x="4241800" y="1127125"/>
            <a:ext cx="558800" cy="82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422" name="Line 36"/>
          <p:cNvSpPr>
            <a:spLocks noChangeShapeType="1"/>
          </p:cNvSpPr>
          <p:nvPr/>
        </p:nvSpPr>
        <p:spPr bwMode="auto">
          <a:xfrm>
            <a:off x="4508500" y="1127125"/>
            <a:ext cx="0" cy="8255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23" name="Rectangle 37"/>
          <p:cNvSpPr>
            <a:spLocks noChangeArrowheads="1"/>
          </p:cNvSpPr>
          <p:nvPr/>
        </p:nvSpPr>
        <p:spPr bwMode="auto">
          <a:xfrm>
            <a:off x="3949700" y="1381125"/>
            <a:ext cx="1130300" cy="2921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424" name="Oval 38"/>
          <p:cNvSpPr>
            <a:spLocks noChangeArrowheads="1"/>
          </p:cNvSpPr>
          <p:nvPr/>
        </p:nvSpPr>
        <p:spPr bwMode="auto">
          <a:xfrm>
            <a:off x="6007100" y="2079625"/>
            <a:ext cx="114300" cy="889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5" name="Freeform 39"/>
          <p:cNvSpPr>
            <a:spLocks/>
          </p:cNvSpPr>
          <p:nvPr/>
        </p:nvSpPr>
        <p:spPr bwMode="auto">
          <a:xfrm>
            <a:off x="5168900" y="1558925"/>
            <a:ext cx="868363" cy="457200"/>
          </a:xfrm>
          <a:custGeom>
            <a:avLst/>
            <a:gdLst>
              <a:gd name="T0" fmla="*/ 0 w 547"/>
              <a:gd name="T1" fmla="*/ 0 h 288"/>
              <a:gd name="T2" fmla="*/ 2147483647 w 547"/>
              <a:gd name="T3" fmla="*/ 2147483647 h 288"/>
              <a:gd name="T4" fmla="*/ 2147483647 w 547"/>
              <a:gd name="T5" fmla="*/ 2147483647 h 288"/>
              <a:gd name="T6" fmla="*/ 0 60000 65536"/>
              <a:gd name="T7" fmla="*/ 0 60000 65536"/>
              <a:gd name="T8" fmla="*/ 0 60000 65536"/>
              <a:gd name="T9" fmla="*/ 0 w 547"/>
              <a:gd name="T10" fmla="*/ 0 h 288"/>
              <a:gd name="T11" fmla="*/ 547 w 54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288">
                <a:moveTo>
                  <a:pt x="0" y="0"/>
                </a:moveTo>
                <a:cubicBezTo>
                  <a:pt x="182" y="16"/>
                  <a:pt x="365" y="32"/>
                  <a:pt x="456" y="80"/>
                </a:cubicBezTo>
                <a:cubicBezTo>
                  <a:pt x="547" y="128"/>
                  <a:pt x="529" y="253"/>
                  <a:pt x="544" y="288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26" name="Rectangle 40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0772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Изменчивость изображений</a:t>
            </a:r>
            <a:endParaRPr lang="en-US" dirty="0" smtClean="0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28600" y="6091535"/>
            <a:ext cx="3056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Внутренние факторы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: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92" grpId="0" autoUpdateAnimBg="0"/>
      <p:bldP spid="621592" grpId="1"/>
      <p:bldP spid="621594" grpId="0" animBg="1"/>
      <p:bldP spid="621595" grpId="0" animBg="1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501062" cy="5286375"/>
          </a:xfrm>
        </p:spPr>
        <p:txBody>
          <a:bodyPr/>
          <a:lstStyle/>
          <a:p>
            <a:pPr eaLnBrk="1" hangingPunct="1"/>
            <a:r>
              <a:rPr lang="ru-RU" smtClean="0"/>
              <a:t>Операции свертки и дифференцирования ассоциативны:</a:t>
            </a:r>
            <a:endParaRPr lang="en-US" smtClean="0"/>
          </a:p>
          <a:p>
            <a:pPr eaLnBrk="1" hangingPunct="1"/>
            <a:r>
              <a:rPr lang="ru-RU" smtClean="0"/>
              <a:t>Это экономит 1 операцию</a:t>
            </a:r>
            <a:r>
              <a:rPr lang="en-US" smtClean="0"/>
              <a:t>:</a:t>
            </a:r>
            <a:endParaRPr lang="en-US" i="1" smtClean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105400" y="1295400"/>
          <a:ext cx="23622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Equation" r:id="rId4" imgW="1320480" imgH="393480" progId="Equation.3">
                  <p:embed/>
                </p:oleObj>
              </mc:Choice>
              <mc:Fallback>
                <p:oleObj name="Equation" r:id="rId4" imgW="1320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95400"/>
                        <a:ext cx="236220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Свойства свертки</a:t>
            </a:r>
            <a:endParaRPr lang="en-US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19200" y="2514600"/>
            <a:ext cx="6096000" cy="3810000"/>
            <a:chOff x="720" y="1317"/>
            <a:chExt cx="4474" cy="2907"/>
          </a:xfrm>
        </p:grpSpPr>
        <p:graphicFrame>
          <p:nvGraphicFramePr>
            <p:cNvPr id="23555" name="Object 8"/>
            <p:cNvGraphicFramePr>
              <a:graphicFrameLocks noChangeAspect="1"/>
            </p:cNvGraphicFramePr>
            <p:nvPr/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7" name="Photo Editor Photo" r:id="rId6" imgW="6001588" imgH="4847619" progId="">
                    <p:embed/>
                  </p:oleObj>
                </mc:Choice>
                <mc:Fallback>
                  <p:oleObj name="Photo Editor Photo" r:id="rId6" imgW="6001588" imgH="484761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6" name="Object 9"/>
            <p:cNvGraphicFramePr>
              <a:graphicFrameLocks noChangeAspect="1"/>
            </p:cNvGraphicFramePr>
            <p:nvPr/>
          </p:nvGraphicFramePr>
          <p:xfrm>
            <a:off x="720" y="3408"/>
            <a:ext cx="720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8" name="Equation" r:id="rId8" imgW="558720" imgH="393480" progId="Equation.3">
                    <p:embed/>
                  </p:oleObj>
                </mc:Choice>
                <mc:Fallback>
                  <p:oleObj name="Equation" r:id="rId8" imgW="558720" imgH="393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408"/>
                          <a:ext cx="720" cy="5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1079" y="1680"/>
              <a:ext cx="19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18" charset="0"/>
                </a:rPr>
                <a:t>f</a:t>
              </a:r>
            </a:p>
          </p:txBody>
        </p:sp>
        <p:graphicFrame>
          <p:nvGraphicFramePr>
            <p:cNvPr id="23557" name="Object 11"/>
            <p:cNvGraphicFramePr>
              <a:graphicFrameLocks noChangeAspect="1"/>
            </p:cNvGraphicFramePr>
            <p:nvPr/>
          </p:nvGraphicFramePr>
          <p:xfrm>
            <a:off x="997" y="2496"/>
            <a:ext cx="44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29" name="Equation" r:id="rId10" imgW="330120" imgH="393480" progId="Equation.3">
                    <p:embed/>
                  </p:oleObj>
                </mc:Choice>
                <mc:Fallback>
                  <p:oleObj name="Equation" r:id="rId10" imgW="330120" imgH="39348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7" y="2496"/>
                          <a:ext cx="443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76866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Производная фильтра гаусса</a:t>
            </a:r>
            <a:endParaRPr lang="en-US" smtClean="0"/>
          </a:p>
        </p:txBody>
      </p:sp>
      <p:graphicFrame>
        <p:nvGraphicFramePr>
          <p:cNvPr id="24578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1638300"/>
          <a:ext cx="36322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Photo Editor Photo" r:id="rId4" imgW="4133333" imgH="2905531" progId="">
                  <p:embed/>
                </p:oleObj>
              </mc:Choice>
              <mc:Fallback>
                <p:oleObj name="Photo Editor Photo" r:id="rId4" imgW="4133333" imgH="2905531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38300"/>
                        <a:ext cx="36322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505200" y="2628900"/>
            <a:ext cx="142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 [1 -1] = </a:t>
            </a:r>
          </a:p>
        </p:txBody>
      </p:sp>
      <p:graphicFrame>
        <p:nvGraphicFramePr>
          <p:cNvPr id="24579" name="Object 1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34000" y="2171700"/>
          <a:ext cx="381000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Photo Editor Photo" r:id="rId6" imgW="6001588" imgH="2629267" progId="">
                  <p:embed/>
                </p:oleObj>
              </mc:Choice>
              <mc:Fallback>
                <p:oleObj name="Photo Editor Photo" r:id="rId6" imgW="6001588" imgH="262926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71700"/>
                        <a:ext cx="3810000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  <p:sp>
        <p:nvSpPr>
          <p:cNvPr id="24583" name="Content Placeholder 7"/>
          <p:cNvSpPr>
            <a:spLocks noGrp="1"/>
          </p:cNvSpPr>
          <p:nvPr>
            <p:ph idx="1"/>
          </p:nvPr>
        </p:nvSpPr>
        <p:spPr>
          <a:xfrm>
            <a:off x="357188" y="928688"/>
            <a:ext cx="8501062" cy="5286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Производная фильтра гаусса</a:t>
            </a:r>
            <a:endParaRPr lang="en-US" smtClean="0"/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990600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Text Box 8"/>
          <p:cNvSpPr txBox="1">
            <a:spLocks noChangeArrowheads="1"/>
          </p:cNvSpPr>
          <p:nvPr/>
        </p:nvSpPr>
        <p:spPr bwMode="auto">
          <a:xfrm>
            <a:off x="2117725" y="3544888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-direction</a:t>
            </a:r>
          </a:p>
        </p:txBody>
      </p:sp>
      <p:sp>
        <p:nvSpPr>
          <p:cNvPr id="98312" name="Text Box 9"/>
          <p:cNvSpPr txBox="1">
            <a:spLocks noChangeArrowheads="1"/>
          </p:cNvSpPr>
          <p:nvPr/>
        </p:nvSpPr>
        <p:spPr bwMode="auto">
          <a:xfrm>
            <a:off x="5570538" y="3505200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-direction</a:t>
            </a:r>
          </a:p>
        </p:txBody>
      </p:sp>
      <p:sp>
        <p:nvSpPr>
          <p:cNvPr id="98313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  <p:sp>
        <p:nvSpPr>
          <p:cNvPr id="98314" name="Content Placeholder 10"/>
          <p:cNvSpPr>
            <a:spLocks noGrp="1"/>
          </p:cNvSpPr>
          <p:nvPr>
            <p:ph idx="1"/>
          </p:nvPr>
        </p:nvSpPr>
        <p:spPr>
          <a:xfrm>
            <a:off x="357188" y="928688"/>
            <a:ext cx="8501062" cy="52863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914900"/>
            <a:ext cx="7772400" cy="1371600"/>
          </a:xfrm>
        </p:spPr>
        <p:txBody>
          <a:bodyPr/>
          <a:lstStyle/>
          <a:p>
            <a:pPr eaLnBrk="1" hangingPunct="1"/>
            <a:r>
              <a:rPr lang="ru-RU" smtClean="0"/>
              <a:t>Сглаженные производные подавляют шум, но размывают края. Плюс края находится на разных «масштабах»</a:t>
            </a:r>
            <a:endParaRPr lang="en-US" smtClean="0"/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990600"/>
            <a:ext cx="29702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5788" y="990600"/>
            <a:ext cx="29702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7588" y="990600"/>
            <a:ext cx="29702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114425" y="43402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1 pixel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119563" y="43402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3 pixels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7091363" y="43402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7 pixels</a:t>
            </a: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23825"/>
            <a:ext cx="68580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Поиск баланса</a:t>
            </a:r>
            <a:endParaRPr lang="en-US" dirty="0" smtClean="0"/>
          </a:p>
        </p:txBody>
      </p:sp>
      <p:sp>
        <p:nvSpPr>
          <p:cNvPr id="99338" name="Text Box 11"/>
          <p:cNvSpPr txBox="1">
            <a:spLocks noChangeArrowheads="1"/>
          </p:cNvSpPr>
          <p:nvPr/>
        </p:nvSpPr>
        <p:spPr bwMode="auto">
          <a:xfrm>
            <a:off x="7481888" y="6553200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79388"/>
            <a:ext cx="8229600" cy="582612"/>
          </a:xfrm>
        </p:spPr>
        <p:txBody>
          <a:bodyPr/>
          <a:lstStyle/>
          <a:p>
            <a:pPr eaLnBrk="1" hangingPunct="1"/>
            <a:r>
              <a:rPr lang="ru-RU" smtClean="0"/>
              <a:t>Выделение краев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762000" y="1819275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Tahoma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2000" dirty="0">
                <a:latin typeface="+mn-lt"/>
              </a:rPr>
              <a:t>Вычисление градиента – это еще не всё…</a:t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2000" dirty="0" smtClean="0">
                <a:latin typeface="+mn-lt"/>
              </a:rPr>
              <a:t>Чего </a:t>
            </a:r>
            <a:r>
              <a:rPr lang="ru-RU" sz="2000" dirty="0">
                <a:latin typeface="+mn-lt"/>
              </a:rPr>
              <a:t>не хватает?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ru-RU" sz="2000" dirty="0">
                <a:latin typeface="+mn-lt"/>
              </a:rPr>
              <a:t>Точности – края «толстые» и размытые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</a:pPr>
            <a:r>
              <a:rPr lang="ru-RU" sz="2000" dirty="0">
                <a:latin typeface="+mn-lt"/>
              </a:rPr>
              <a:t>Информации о связности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87450" y="1890713"/>
            <a:ext cx="3024188" cy="2568575"/>
            <a:chOff x="748" y="1389"/>
            <a:chExt cx="1905" cy="1618"/>
          </a:xfrm>
        </p:grpSpPr>
        <p:pic>
          <p:nvPicPr>
            <p:cNvPr id="101384" name="Picture 6" descr="len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1" y="1389"/>
              <a:ext cx="1315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85" name="Text Box 7"/>
            <p:cNvSpPr txBox="1">
              <a:spLocks noChangeArrowheads="1"/>
            </p:cNvSpPr>
            <p:nvPr/>
          </p:nvSpPr>
          <p:spPr bwMode="auto">
            <a:xfrm>
              <a:off x="748" y="2795"/>
              <a:ext cx="19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ru-RU" sz="1600" dirty="0">
                  <a:latin typeface="Tahoma" pitchFamily="34" charset="0"/>
                </a:rPr>
                <a:t>Исходное изображение</a:t>
              </a:r>
              <a:endParaRPr lang="ru-RU" sz="1000" dirty="0">
                <a:latin typeface="Tahoma" pitchFamily="34" charset="0"/>
              </a:endParaRPr>
            </a:p>
          </p:txBody>
        </p:sp>
      </p:grpSp>
      <p:pic>
        <p:nvPicPr>
          <p:cNvPr id="101382" name="Picture 9" descr="canny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890713"/>
            <a:ext cx="22320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10"/>
          <p:cNvSpPr txBox="1">
            <a:spLocks noChangeArrowheads="1"/>
          </p:cNvSpPr>
          <p:nvPr/>
        </p:nvSpPr>
        <p:spPr bwMode="auto">
          <a:xfrm>
            <a:off x="4500563" y="4133850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>
                <a:latin typeface="Tahoma" pitchFamily="34" charset="0"/>
              </a:rPr>
              <a:t>Карта силы краев</a:t>
            </a:r>
            <a:endParaRPr lang="ru-RU" sz="1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Разработка детектора краев</a:t>
            </a:r>
            <a:endParaRPr lang="en-US" smtClean="0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3514725"/>
          </a:xfrm>
        </p:spPr>
        <p:txBody>
          <a:bodyPr/>
          <a:lstStyle/>
          <a:p>
            <a:pPr eaLnBrk="1" hangingPunct="1"/>
            <a:r>
              <a:rPr lang="ru-RU" dirty="0" smtClean="0"/>
              <a:t>Критерии качества детектора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ru-RU" sz="1800" b="1" dirty="0" smtClean="0"/>
              <a:t>Надежность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ru-RU" sz="1800" dirty="0" smtClean="0"/>
              <a:t>оптимальный детектор должен редко ошибаться (ложные края и пропущенные края) </a:t>
            </a:r>
          </a:p>
          <a:p>
            <a:pPr lvl="1" eaLnBrk="1" hangingPunct="1"/>
            <a:r>
              <a:rPr lang="ru-RU" sz="1800" b="1" dirty="0" smtClean="0"/>
              <a:t>Точная локализация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ru-RU" sz="1800" dirty="0" smtClean="0"/>
              <a:t>найденный край должен быть как можно ближе к истинному краю</a:t>
            </a:r>
            <a:endParaRPr lang="en-US" sz="1800" dirty="0" smtClean="0"/>
          </a:p>
          <a:p>
            <a:pPr lvl="1" eaLnBrk="1" hangingPunct="1"/>
            <a:r>
              <a:rPr lang="ru-RU" sz="1800" b="1" dirty="0" smtClean="0"/>
              <a:t>Единственный отклик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ru-RU" sz="1800" dirty="0" smtClean="0"/>
              <a:t>детектор должен выдавать одну точку для одной точки истинного края, т.е. локальных максимум вокруг края должно быть как можно меньше</a:t>
            </a:r>
          </a:p>
          <a:p>
            <a:pPr lvl="1" eaLnBrk="1" hangingPunct="1"/>
            <a:r>
              <a:rPr lang="ru-RU" sz="1800" b="1" dirty="0" smtClean="0"/>
              <a:t>Связанность: </a:t>
            </a:r>
            <a:r>
              <a:rPr lang="ru-RU" sz="1800" dirty="0" smtClean="0"/>
              <a:t>хотим знать, какие пиксели принадлежат одной линии края</a:t>
            </a:r>
            <a:endParaRPr lang="en-US" sz="1800" dirty="0" smtClean="0"/>
          </a:p>
        </p:txBody>
      </p:sp>
      <p:pic>
        <p:nvPicPr>
          <p:cNvPr id="100356" name="Picture 4" descr="edge_det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4471988"/>
            <a:ext cx="53959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7519988" y="6553200"/>
            <a:ext cx="159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Source: L. </a:t>
            </a:r>
            <a:r>
              <a:rPr lang="en-US" sz="1400" dirty="0" err="1">
                <a:latin typeface="Calibri" pitchFamily="34" charset="0"/>
              </a:rPr>
              <a:t>Fei-Fei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5" grpId="0" uiExpand="1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Детектор </a:t>
            </a:r>
            <a:r>
              <a:rPr lang="en-US" smtClean="0"/>
              <a:t>Canny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90625"/>
            <a:ext cx="8501062" cy="52863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Свертка изображения с ядром – производной от фильтра гаусса</a:t>
            </a:r>
            <a:endParaRPr lang="en-US" sz="20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Поиск нормы и направления градиента</a:t>
            </a:r>
            <a:endParaRPr lang="en-US" sz="20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Выделение локальных максимумов (</a:t>
            </a:r>
            <a:r>
              <a:rPr lang="en-US" sz="2000" dirty="0" smtClean="0"/>
              <a:t>Non-maximum suppression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838200" lvl="1" indent="-381000" eaLnBrk="1" hangingPunct="1">
              <a:lnSpc>
                <a:spcPct val="90000"/>
              </a:lnSpc>
            </a:pPr>
            <a:r>
              <a:rPr lang="ru-RU" dirty="0" err="1" smtClean="0"/>
              <a:t>Утоньшение</a:t>
            </a:r>
            <a:r>
              <a:rPr lang="ru-RU" dirty="0" smtClean="0"/>
              <a:t> полос в несколько пикселей до одного пикселя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000" dirty="0" smtClean="0"/>
              <a:t>Связывание краев и обрезание по порогу (гистерезис)</a:t>
            </a:r>
            <a:r>
              <a:rPr lang="en-US" sz="2000" dirty="0" smtClean="0"/>
              <a:t> 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ru-RU" dirty="0" smtClean="0"/>
              <a:t>Определяем два порога: нижний и верхний</a:t>
            </a:r>
            <a:endParaRPr lang="en-US" dirty="0" smtClean="0"/>
          </a:p>
          <a:p>
            <a:pPr marL="838200" lvl="1" indent="-381000" eaLnBrk="1" hangingPunct="1">
              <a:lnSpc>
                <a:spcPct val="90000"/>
              </a:lnSpc>
            </a:pPr>
            <a:r>
              <a:rPr lang="ru-RU" dirty="0" smtClean="0"/>
              <a:t>Верхний порог используем для инициализации кривых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ru-RU" dirty="0" smtClean="0"/>
              <a:t>Нижний порог используем для продолжения кривых</a:t>
            </a:r>
            <a:endParaRPr lang="en-US" b="1" dirty="0" smtClean="0"/>
          </a:p>
          <a:p>
            <a:pPr marL="1257300" lvl="2" indent="-342900" eaLnBrk="1" hangingPunct="1">
              <a:lnSpc>
                <a:spcPct val="90000"/>
              </a:lnSpc>
            </a:pPr>
            <a:endParaRPr lang="en-US" sz="2000" dirty="0" smtClean="0"/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/>
              <a:t>MATLAB: edge(image, ‘canny’)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705600" y="6553200"/>
            <a:ext cx="2341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Source: D. Lowe, L. Fei-Fei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2875"/>
            <a:ext cx="67056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Пример</a:t>
            </a:r>
            <a:endParaRPr lang="en-US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609600"/>
          </a:xfrm>
        </p:spPr>
        <p:txBody>
          <a:bodyPr/>
          <a:lstStyle/>
          <a:p>
            <a:pPr algn="ctr" eaLnBrk="1" hangingPunct="1"/>
            <a:r>
              <a:rPr lang="ru-RU" smtClean="0"/>
              <a:t>Исходное изображение </a:t>
            </a:r>
            <a:r>
              <a:rPr lang="en-US" smtClean="0"/>
              <a:t>(Lena)</a:t>
            </a:r>
          </a:p>
        </p:txBody>
      </p:sp>
      <p:pic>
        <p:nvPicPr>
          <p:cNvPr id="103428" name="Picture 4" descr="l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50950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Пример</a:t>
            </a:r>
            <a:endParaRPr lang="en-US" smtClean="0"/>
          </a:p>
        </p:txBody>
      </p:sp>
      <p:pic>
        <p:nvPicPr>
          <p:cNvPr id="104451" name="Picture 3" descr="canny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50950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dirty="0">
                <a:latin typeface="+mn-lt"/>
              </a:rPr>
              <a:t>Норма градиента</a:t>
            </a:r>
            <a:endParaRPr lang="en-US" dirty="0">
              <a:latin typeface="+mn-lt"/>
            </a:endParaRPr>
          </a:p>
        </p:txBody>
      </p:sp>
      <p:sp>
        <p:nvSpPr>
          <p:cNvPr id="104453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69342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Пример</a:t>
            </a:r>
            <a:endParaRPr lang="en-US" dirty="0" smtClean="0"/>
          </a:p>
        </p:txBody>
      </p:sp>
      <p:pic>
        <p:nvPicPr>
          <p:cNvPr id="105475" name="Picture 3" descr="cann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52538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5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dirty="0">
                <a:latin typeface="+mn-lt"/>
              </a:rPr>
              <a:t>Отсечение по порогу</a:t>
            </a:r>
            <a:endParaRPr lang="en-US" dirty="0">
              <a:latin typeface="+mn-lt"/>
            </a:endParaRPr>
          </a:p>
        </p:txBody>
      </p:sp>
      <p:sp>
        <p:nvSpPr>
          <p:cNvPr id="105477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Внутриклассовая изменчивость</a:t>
            </a:r>
            <a:endParaRPr lang="en-US" dirty="0" smtClean="0"/>
          </a:p>
        </p:txBody>
      </p:sp>
      <p:pic>
        <p:nvPicPr>
          <p:cNvPr id="1028" name="Picture 4" descr="chair"/>
          <p:cNvPicPr>
            <a:picLocks noChangeAspect="1" noChangeArrowheads="1"/>
          </p:cNvPicPr>
          <p:nvPr/>
        </p:nvPicPr>
        <p:blipFill>
          <a:blip r:embed="rId4"/>
          <a:srcRect t="10989" b="9891"/>
          <a:stretch>
            <a:fillRect/>
          </a:stretch>
        </p:blipFill>
        <p:spPr bwMode="auto">
          <a:xfrm>
            <a:off x="533400" y="4106863"/>
            <a:ext cx="185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splash-chai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219200"/>
            <a:ext cx="3286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amesloungechai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219200"/>
            <a:ext cx="2241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Wagner in Leisu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411663"/>
            <a:ext cx="32004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Bertoia"/>
          <p:cNvPicPr>
            <a:picLocks noChangeAspect="1" noChangeArrowheads="1"/>
          </p:cNvPicPr>
          <p:nvPr/>
        </p:nvPicPr>
        <p:blipFill>
          <a:blip r:embed="rId8"/>
          <a:srcRect l="49181" t="11476" b="14754"/>
          <a:stretch>
            <a:fillRect/>
          </a:stretch>
        </p:blipFill>
        <p:spPr bwMode="auto">
          <a:xfrm>
            <a:off x="6400800" y="3962400"/>
            <a:ext cx="25908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895600" y="1219200"/>
          <a:ext cx="25146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5" name="Image" r:id="rId9" imgW="8431746" imgH="8165079" progId="">
                  <p:embed/>
                </p:oleObj>
              </mc:Choice>
              <mc:Fallback>
                <p:oleObj name="Image" r:id="rId9" imgW="8431746" imgH="816507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2514600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anny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52538"/>
            <a:ext cx="43878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Пример</a:t>
            </a:r>
            <a:endParaRPr lang="en-US" smtClean="0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85800" y="5715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dirty="0" err="1">
                <a:latin typeface="+mn-lt"/>
              </a:rPr>
              <a:t>Утоньшение</a:t>
            </a:r>
            <a:endParaRPr lang="en-US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000" dirty="0">
                <a:latin typeface="+mn-lt"/>
              </a:rPr>
              <a:t>(non-maximum suppression)</a:t>
            </a:r>
          </a:p>
        </p:txBody>
      </p:sp>
      <p:sp>
        <p:nvSpPr>
          <p:cNvPr id="106501" name="Text Box 16"/>
          <p:cNvSpPr txBox="1">
            <a:spLocks noChangeArrowheads="1"/>
          </p:cNvSpPr>
          <p:nvPr/>
        </p:nvSpPr>
        <p:spPr bwMode="auto">
          <a:xfrm>
            <a:off x="7805738" y="6611938"/>
            <a:ext cx="13382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000">
                <a:latin typeface="EngraversGothic BT Regular" charset="0"/>
              </a:rPr>
              <a:t>Slide by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Поиск локальных максимумов</a:t>
            </a:r>
            <a:endParaRPr lang="en-US" smtClean="0"/>
          </a:p>
        </p:txBody>
      </p:sp>
      <p:sp>
        <p:nvSpPr>
          <p:cNvPr id="107526" name="Rectangle 9"/>
          <p:cNvSpPr>
            <a:spLocks noChangeArrowheads="1"/>
          </p:cNvSpPr>
          <p:nvPr/>
        </p:nvSpPr>
        <p:spPr bwMode="auto">
          <a:xfrm>
            <a:off x="5715000" y="1295400"/>
            <a:ext cx="2286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Максимум достигается в </a:t>
            </a:r>
            <a:r>
              <a:rPr lang="en-US" sz="2000" dirty="0">
                <a:latin typeface="+mn-lt"/>
              </a:rPr>
              <a:t>q, </a:t>
            </a:r>
            <a:r>
              <a:rPr lang="ru-RU" sz="2000" dirty="0">
                <a:latin typeface="+mn-lt"/>
              </a:rPr>
              <a:t>если значение больше </a:t>
            </a:r>
            <a:r>
              <a:rPr lang="en-US" sz="2000" dirty="0">
                <a:latin typeface="+mn-lt"/>
              </a:rPr>
              <a:t>p </a:t>
            </a:r>
            <a:r>
              <a:rPr lang="ru-RU" sz="2000" dirty="0">
                <a:latin typeface="+mn-lt"/>
              </a:rPr>
              <a:t>и </a:t>
            </a:r>
            <a:r>
              <a:rPr lang="en-US" sz="2000" dirty="0">
                <a:latin typeface="+mn-lt"/>
              </a:rPr>
              <a:t>r.  </a:t>
            </a:r>
            <a:r>
              <a:rPr lang="ru-RU" sz="2000" dirty="0">
                <a:latin typeface="+mn-lt"/>
              </a:rPr>
              <a:t>Значения в </a:t>
            </a:r>
            <a:r>
              <a:rPr lang="en-US" sz="2000" dirty="0">
                <a:latin typeface="+mn-lt"/>
              </a:rPr>
              <a:t>p </a:t>
            </a:r>
            <a:r>
              <a:rPr lang="ru-RU" sz="2000" dirty="0">
                <a:latin typeface="+mn-lt"/>
              </a:rPr>
              <a:t>и </a:t>
            </a:r>
            <a:r>
              <a:rPr lang="en-US" sz="2000" dirty="0">
                <a:latin typeface="+mn-lt"/>
              </a:rPr>
              <a:t>r </a:t>
            </a:r>
            <a:r>
              <a:rPr lang="ru-RU" sz="2000" dirty="0">
                <a:latin typeface="+mn-lt"/>
              </a:rPr>
              <a:t>интерполируем. </a:t>
            </a:r>
            <a:endParaRPr lang="en-US" sz="2000" dirty="0">
              <a:latin typeface="+mn-lt"/>
            </a:endParaRPr>
          </a:p>
        </p:txBody>
      </p:sp>
      <p:sp>
        <p:nvSpPr>
          <p:cNvPr id="107527" name="Text Box 10"/>
          <p:cNvSpPr txBox="1">
            <a:spLocks noChangeArrowheads="1"/>
          </p:cNvSpPr>
          <p:nvPr/>
        </p:nvSpPr>
        <p:spPr bwMode="auto">
          <a:xfrm>
            <a:off x="90488" y="6553200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296988"/>
            <a:ext cx="4818062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2638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9038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5791200" y="1295400"/>
            <a:ext cx="327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n-lt"/>
              </a:rPr>
              <a:t>Пусть отмеченная точка – край. Строим касательную к границе (нормаль к направлению градиента) и используем ее для предсказания новой точки (это либо </a:t>
            </a:r>
            <a:r>
              <a:rPr lang="en-US" sz="2000" dirty="0">
                <a:latin typeface="+mn-lt"/>
              </a:rPr>
              <a:t>s</a:t>
            </a:r>
            <a:r>
              <a:rPr lang="ru-RU" sz="2000" dirty="0">
                <a:latin typeface="+mn-lt"/>
              </a:rPr>
              <a:t> либо </a:t>
            </a:r>
            <a:r>
              <a:rPr lang="en-US" sz="2000" dirty="0">
                <a:latin typeface="+mn-lt"/>
              </a:rPr>
              <a:t>r). </a:t>
            </a:r>
          </a:p>
        </p:txBody>
      </p:sp>
      <p:sp>
        <p:nvSpPr>
          <p:cNvPr id="108550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smtClean="0"/>
              <a:t>Связывание точек</a:t>
            </a:r>
            <a:endParaRPr lang="en-US" smtClean="0"/>
          </a:p>
        </p:txBody>
      </p:sp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90488" y="6553200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Source: D.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-762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Отсечение по порогу</a:t>
            </a:r>
            <a:endParaRPr 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701675" y="1201738"/>
            <a:ext cx="7772400" cy="4114800"/>
          </a:xfrm>
        </p:spPr>
        <p:txBody>
          <a:bodyPr/>
          <a:lstStyle/>
          <a:p>
            <a:pPr eaLnBrk="1" hangingPunct="1"/>
            <a:r>
              <a:rPr lang="ru-RU" dirty="0" smtClean="0"/>
              <a:t>Проверяем точку, чтобы значение градиента было выше порога</a:t>
            </a:r>
            <a:endParaRPr lang="en-US" dirty="0" smtClean="0"/>
          </a:p>
          <a:p>
            <a:pPr lvl="1" eaLnBrk="1" hangingPunct="1"/>
            <a:r>
              <a:rPr lang="ru-RU" dirty="0" smtClean="0"/>
              <a:t>Используем </a:t>
            </a:r>
            <a:r>
              <a:rPr lang="ru-RU" b="1" dirty="0" smtClean="0"/>
              <a:t>гистерезис</a:t>
            </a:r>
            <a:endParaRPr lang="en-US" b="1" dirty="0" smtClean="0"/>
          </a:p>
          <a:p>
            <a:pPr lvl="2" eaLnBrk="1" hangingPunct="1"/>
            <a:r>
              <a:rPr lang="ru-RU" dirty="0" smtClean="0"/>
              <a:t>Большой порог для начала построения кривой и низкий порог для продолжения края (связывания)</a:t>
            </a:r>
            <a:endParaRPr lang="en-US" b="1" dirty="0" smtClean="0"/>
          </a:p>
        </p:txBody>
      </p:sp>
      <p:sp>
        <p:nvSpPr>
          <p:cNvPr id="109572" name="Freeform 4"/>
          <p:cNvSpPr>
            <a:spLocks/>
          </p:cNvSpPr>
          <p:nvPr/>
        </p:nvSpPr>
        <p:spPr bwMode="auto">
          <a:xfrm>
            <a:off x="311150" y="3960813"/>
            <a:ext cx="2743200" cy="774700"/>
          </a:xfrm>
          <a:custGeom>
            <a:avLst/>
            <a:gdLst>
              <a:gd name="T0" fmla="*/ 2147483647 w 1728"/>
              <a:gd name="T1" fmla="*/ 2147483647 h 488"/>
              <a:gd name="T2" fmla="*/ 2147483647 w 1728"/>
              <a:gd name="T3" fmla="*/ 2147483647 h 488"/>
              <a:gd name="T4" fmla="*/ 2147483647 w 1728"/>
              <a:gd name="T5" fmla="*/ 2147483647 h 488"/>
              <a:gd name="T6" fmla="*/ 2147483647 w 1728"/>
              <a:gd name="T7" fmla="*/ 2147483647 h 488"/>
              <a:gd name="T8" fmla="*/ 2147483647 w 1728"/>
              <a:gd name="T9" fmla="*/ 2147483647 h 4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488"/>
              <a:gd name="T17" fmla="*/ 1728 w 1728"/>
              <a:gd name="T18" fmla="*/ 488 h 4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488">
                <a:moveTo>
                  <a:pt x="96" y="464"/>
                </a:moveTo>
                <a:cubicBezTo>
                  <a:pt x="48" y="476"/>
                  <a:pt x="0" y="488"/>
                  <a:pt x="96" y="416"/>
                </a:cubicBezTo>
                <a:cubicBezTo>
                  <a:pt x="192" y="344"/>
                  <a:pt x="488" y="64"/>
                  <a:pt x="672" y="32"/>
                </a:cubicBezTo>
                <a:cubicBezTo>
                  <a:pt x="856" y="0"/>
                  <a:pt x="1024" y="184"/>
                  <a:pt x="1200" y="224"/>
                </a:cubicBezTo>
                <a:cubicBezTo>
                  <a:pt x="1376" y="264"/>
                  <a:pt x="1552" y="268"/>
                  <a:pt x="1728" y="27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9573" name="Freeform 5"/>
          <p:cNvSpPr>
            <a:spLocks/>
          </p:cNvSpPr>
          <p:nvPr/>
        </p:nvSpPr>
        <p:spPr bwMode="auto">
          <a:xfrm>
            <a:off x="2978150" y="3998913"/>
            <a:ext cx="2590800" cy="698500"/>
          </a:xfrm>
          <a:custGeom>
            <a:avLst/>
            <a:gdLst>
              <a:gd name="T0" fmla="*/ 0 w 1632"/>
              <a:gd name="T1" fmla="*/ 2147483647 h 440"/>
              <a:gd name="T2" fmla="*/ 2147483647 w 1632"/>
              <a:gd name="T3" fmla="*/ 2147483647 h 440"/>
              <a:gd name="T4" fmla="*/ 2147483647 w 1632"/>
              <a:gd name="T5" fmla="*/ 2147483647 h 440"/>
              <a:gd name="T6" fmla="*/ 2147483647 w 1632"/>
              <a:gd name="T7" fmla="*/ 2147483647 h 440"/>
              <a:gd name="T8" fmla="*/ 2147483647 w 1632"/>
              <a:gd name="T9" fmla="*/ 2147483647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440"/>
              <a:gd name="T17" fmla="*/ 1632 w 1632"/>
              <a:gd name="T18" fmla="*/ 440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440">
                <a:moveTo>
                  <a:pt x="0" y="248"/>
                </a:moveTo>
                <a:cubicBezTo>
                  <a:pt x="72" y="268"/>
                  <a:pt x="144" y="288"/>
                  <a:pt x="288" y="248"/>
                </a:cubicBezTo>
                <a:cubicBezTo>
                  <a:pt x="432" y="208"/>
                  <a:pt x="664" y="0"/>
                  <a:pt x="864" y="8"/>
                </a:cubicBezTo>
                <a:cubicBezTo>
                  <a:pt x="1064" y="16"/>
                  <a:pt x="1360" y="224"/>
                  <a:pt x="1488" y="296"/>
                </a:cubicBezTo>
                <a:cubicBezTo>
                  <a:pt x="1616" y="368"/>
                  <a:pt x="1624" y="404"/>
                  <a:pt x="1632" y="44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9574" name="Freeform 6"/>
          <p:cNvSpPr>
            <a:spLocks/>
          </p:cNvSpPr>
          <p:nvPr/>
        </p:nvSpPr>
        <p:spPr bwMode="auto">
          <a:xfrm>
            <a:off x="5467350" y="4697413"/>
            <a:ext cx="711200" cy="609600"/>
          </a:xfrm>
          <a:custGeom>
            <a:avLst/>
            <a:gdLst>
              <a:gd name="T0" fmla="*/ 2147483647 w 448"/>
              <a:gd name="T1" fmla="*/ 0 h 384"/>
              <a:gd name="T2" fmla="*/ 2147483647 w 448"/>
              <a:gd name="T3" fmla="*/ 2147483647 h 384"/>
              <a:gd name="T4" fmla="*/ 2147483647 w 448"/>
              <a:gd name="T5" fmla="*/ 2147483647 h 384"/>
              <a:gd name="T6" fmla="*/ 0 60000 65536"/>
              <a:gd name="T7" fmla="*/ 0 60000 65536"/>
              <a:gd name="T8" fmla="*/ 0 60000 65536"/>
              <a:gd name="T9" fmla="*/ 0 w 448"/>
              <a:gd name="T10" fmla="*/ 0 h 384"/>
              <a:gd name="T11" fmla="*/ 448 w 44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384">
                <a:moveTo>
                  <a:pt x="64" y="0"/>
                </a:moveTo>
                <a:cubicBezTo>
                  <a:pt x="32" y="88"/>
                  <a:pt x="0" y="176"/>
                  <a:pt x="64" y="240"/>
                </a:cubicBezTo>
                <a:cubicBezTo>
                  <a:pt x="128" y="304"/>
                  <a:pt x="288" y="344"/>
                  <a:pt x="448" y="38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9575" name="Freeform 7"/>
          <p:cNvSpPr>
            <a:spLocks/>
          </p:cNvSpPr>
          <p:nvPr/>
        </p:nvSpPr>
        <p:spPr bwMode="auto">
          <a:xfrm>
            <a:off x="6178550" y="4545013"/>
            <a:ext cx="2286000" cy="965200"/>
          </a:xfrm>
          <a:custGeom>
            <a:avLst/>
            <a:gdLst>
              <a:gd name="T0" fmla="*/ 0 w 1440"/>
              <a:gd name="T1" fmla="*/ 2147483647 h 608"/>
              <a:gd name="T2" fmla="*/ 2147483647 w 1440"/>
              <a:gd name="T3" fmla="*/ 2147483647 h 608"/>
              <a:gd name="T4" fmla="*/ 2147483647 w 1440"/>
              <a:gd name="T5" fmla="*/ 2147483647 h 608"/>
              <a:gd name="T6" fmla="*/ 2147483647 w 1440"/>
              <a:gd name="T7" fmla="*/ 2147483647 h 608"/>
              <a:gd name="T8" fmla="*/ 2147483647 w 1440"/>
              <a:gd name="T9" fmla="*/ 0 h 6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608"/>
              <a:gd name="T17" fmla="*/ 1440 w 1440"/>
              <a:gd name="T18" fmla="*/ 608 h 6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608">
                <a:moveTo>
                  <a:pt x="0" y="480"/>
                </a:moveTo>
                <a:cubicBezTo>
                  <a:pt x="24" y="496"/>
                  <a:pt x="48" y="512"/>
                  <a:pt x="144" y="528"/>
                </a:cubicBezTo>
                <a:cubicBezTo>
                  <a:pt x="240" y="544"/>
                  <a:pt x="408" y="608"/>
                  <a:pt x="576" y="576"/>
                </a:cubicBezTo>
                <a:cubicBezTo>
                  <a:pt x="744" y="544"/>
                  <a:pt x="1008" y="432"/>
                  <a:pt x="1152" y="336"/>
                </a:cubicBezTo>
                <a:cubicBezTo>
                  <a:pt x="1296" y="240"/>
                  <a:pt x="1368" y="120"/>
                  <a:pt x="144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7696200" y="6550025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91440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Эффект гистерезиса</a:t>
            </a:r>
            <a:endParaRPr lang="en-US" dirty="0" smtClean="0"/>
          </a:p>
        </p:txBody>
      </p:sp>
      <p:pic>
        <p:nvPicPr>
          <p:cNvPr id="1105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67100" y="6477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Text Box 9"/>
          <p:cNvSpPr txBox="1">
            <a:spLocks noChangeArrowheads="1"/>
          </p:cNvSpPr>
          <p:nvPr/>
        </p:nvSpPr>
        <p:spPr bwMode="auto">
          <a:xfrm>
            <a:off x="3200400" y="3200400"/>
            <a:ext cx="297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+mn-lt"/>
              </a:rPr>
              <a:t>Исходное изображение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3829050"/>
            <a:ext cx="2592388" cy="2746375"/>
            <a:chOff x="144" y="2412"/>
            <a:chExt cx="1633" cy="1730"/>
          </a:xfrm>
        </p:grpSpPr>
        <p:pic>
          <p:nvPicPr>
            <p:cNvPr id="11060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3" y="2213"/>
              <a:ext cx="1236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06" name="Text Box 10"/>
            <p:cNvSpPr txBox="1">
              <a:spLocks noChangeArrowheads="1"/>
            </p:cNvSpPr>
            <p:nvPr/>
          </p:nvSpPr>
          <p:spPr bwMode="auto">
            <a:xfrm>
              <a:off x="438" y="3696"/>
              <a:ext cx="124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latin typeface="+mn-lt"/>
                </a:rPr>
                <a:t>Высокий порог</a:t>
              </a:r>
              <a:endParaRPr lang="en-US" sz="2000" dirty="0">
                <a:latin typeface="+mn-lt"/>
              </a:endParaRPr>
            </a:p>
            <a:p>
              <a:pPr algn="ctr"/>
              <a:r>
                <a:rPr lang="en-US" sz="2000" dirty="0">
                  <a:latin typeface="+mn-lt"/>
                </a:rPr>
                <a:t>(</a:t>
              </a:r>
              <a:r>
                <a:rPr lang="ru-RU" sz="2000" dirty="0">
                  <a:latin typeface="+mn-lt"/>
                </a:rPr>
                <a:t>сильные края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76600" y="3829050"/>
            <a:ext cx="2592388" cy="2746375"/>
            <a:chOff x="2064" y="2412"/>
            <a:chExt cx="1633" cy="1730"/>
          </a:xfrm>
        </p:grpSpPr>
        <p:pic>
          <p:nvPicPr>
            <p:cNvPr id="11060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2273" y="2203"/>
              <a:ext cx="1215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04" name="Text Box 11"/>
            <p:cNvSpPr txBox="1">
              <a:spLocks noChangeArrowheads="1"/>
            </p:cNvSpPr>
            <p:nvPr/>
          </p:nvSpPr>
          <p:spPr bwMode="auto">
            <a:xfrm>
              <a:off x="2345" y="3696"/>
              <a:ext cx="117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latin typeface="+mn-lt"/>
                </a:rPr>
                <a:t>Низкий порог</a:t>
              </a:r>
              <a:endParaRPr lang="en-US" sz="2000" dirty="0">
                <a:latin typeface="+mn-lt"/>
              </a:endParaRPr>
            </a:p>
            <a:p>
              <a:pPr algn="ctr"/>
              <a:r>
                <a:rPr lang="en-US" sz="2000" dirty="0">
                  <a:latin typeface="+mn-lt"/>
                </a:rPr>
                <a:t>(</a:t>
              </a:r>
              <a:r>
                <a:rPr lang="ru-RU" sz="2000" dirty="0">
                  <a:latin typeface="+mn-lt"/>
                </a:rPr>
                <a:t>слабые края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172200" y="3829050"/>
            <a:ext cx="2730500" cy="2438400"/>
            <a:chOff x="3891" y="2412"/>
            <a:chExt cx="1720" cy="1536"/>
          </a:xfrm>
        </p:grpSpPr>
        <p:pic>
          <p:nvPicPr>
            <p:cNvPr id="11060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4154" y="2198"/>
              <a:ext cx="1203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02" name="Text Box 12"/>
            <p:cNvSpPr txBox="1">
              <a:spLocks noChangeArrowheads="1"/>
            </p:cNvSpPr>
            <p:nvPr/>
          </p:nvSpPr>
          <p:spPr bwMode="auto">
            <a:xfrm>
              <a:off x="3891" y="3696"/>
              <a:ext cx="17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latin typeface="+mn-lt"/>
                </a:rPr>
                <a:t>Порог по гистерезису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10600" name="Text Box 13"/>
          <p:cNvSpPr txBox="1">
            <a:spLocks noChangeArrowheads="1"/>
          </p:cNvSpPr>
          <p:nvPr/>
        </p:nvSpPr>
        <p:spPr bwMode="auto">
          <a:xfrm>
            <a:off x="7475538" y="6553200"/>
            <a:ext cx="159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Source: L. Fei-Fei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010400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Влияние </a:t>
            </a:r>
            <a:r>
              <a:rPr lang="en-US" dirty="0" smtClean="0">
                <a:sym typeface="Symbol" pitchFamily="18" charset="2"/>
              </a:rPr>
              <a:t></a:t>
            </a:r>
            <a:endParaRPr lang="en-US" dirty="0" smtClean="0"/>
          </a:p>
        </p:txBody>
      </p:sp>
      <p:pic>
        <p:nvPicPr>
          <p:cNvPr id="111619" name="Picture 4" descr="cln1can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3858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5" descr="cln1can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9913" y="1371600"/>
            <a:ext cx="29257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6" descr="cln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3858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3429000" y="4368800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Canny with </a:t>
            </a:r>
          </a:p>
        </p:txBody>
      </p:sp>
      <p:pic>
        <p:nvPicPr>
          <p:cNvPr id="111623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26013" y="4433888"/>
            <a:ext cx="865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6400800" y="435768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Canny with </a:t>
            </a:r>
          </a:p>
        </p:txBody>
      </p:sp>
      <p:pic>
        <p:nvPicPr>
          <p:cNvPr id="111625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9875" y="4418013"/>
            <a:ext cx="881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6" name="Text Box 11"/>
          <p:cNvSpPr txBox="1">
            <a:spLocks noChangeArrowheads="1"/>
          </p:cNvSpPr>
          <p:nvPr/>
        </p:nvSpPr>
        <p:spPr bwMode="auto">
          <a:xfrm>
            <a:off x="838200" y="4357688"/>
            <a:ext cx="107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original </a:t>
            </a:r>
          </a:p>
        </p:txBody>
      </p:sp>
      <p:sp>
        <p:nvSpPr>
          <p:cNvPr id="111627" name="Rectangle 12"/>
          <p:cNvSpPr>
            <a:spLocks noChangeArrowheads="1"/>
          </p:cNvSpPr>
          <p:nvPr/>
        </p:nvSpPr>
        <p:spPr bwMode="auto">
          <a:xfrm>
            <a:off x="685800" y="502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dirty="0">
                <a:latin typeface="+mn-lt"/>
              </a:rPr>
              <a:t>Выбор </a:t>
            </a:r>
            <a:r>
              <a:rPr lang="en-US" dirty="0">
                <a:latin typeface="+mn-lt"/>
                <a:sym typeface="Symbol" pitchFamily="18" charset="2"/>
              </a:rPr>
              <a:t></a:t>
            </a:r>
            <a:r>
              <a:rPr lang="en-US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(размера ядра размытия) зависит </a:t>
            </a:r>
            <a:r>
              <a:rPr lang="ru-RU" dirty="0">
                <a:latin typeface="+mn-lt"/>
              </a:rPr>
              <a:t>от задачи</a:t>
            </a:r>
            <a:endParaRPr lang="en-US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+mn-lt"/>
              </a:rPr>
              <a:t>большое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latin typeface="+mn-lt"/>
                <a:sym typeface="Symbol" pitchFamily="18" charset="2"/>
              </a:rPr>
              <a:t>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- поиск крупных границ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+mn-lt"/>
              </a:rPr>
              <a:t>малая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latin typeface="+mn-lt"/>
                <a:sym typeface="Symbol" pitchFamily="18" charset="2"/>
              </a:rPr>
              <a:t></a:t>
            </a:r>
            <a:r>
              <a:rPr lang="en-US" sz="2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- выделение мелких деталей</a:t>
            </a:r>
            <a:endParaRPr lang="en-US" sz="2000" dirty="0">
              <a:latin typeface="+mn-lt"/>
            </a:endParaRPr>
          </a:p>
        </p:txBody>
      </p:sp>
      <p:sp>
        <p:nvSpPr>
          <p:cNvPr id="111628" name="Text Box 16"/>
          <p:cNvSpPr txBox="1">
            <a:spLocks noChangeArrowheads="1"/>
          </p:cNvSpPr>
          <p:nvPr/>
        </p:nvSpPr>
        <p:spPr bwMode="auto">
          <a:xfrm>
            <a:off x="7686675" y="6553200"/>
            <a:ext cx="145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Source: S.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 детектора</a:t>
            </a:r>
            <a:endParaRPr lang="ru-RU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/>
          <a:srcRect b="51888"/>
          <a:stretch>
            <a:fillRect/>
          </a:stretch>
        </p:blipFill>
        <p:spPr bwMode="auto">
          <a:xfrm>
            <a:off x="1523999" y="1040606"/>
            <a:ext cx="2819400" cy="13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60006"/>
            <a:ext cx="2895600" cy="13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815539"/>
            <a:ext cx="2895600" cy="133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964406"/>
            <a:ext cx="2971800" cy="137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2412206"/>
            <a:ext cx="2947801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3999" y="5231606"/>
            <a:ext cx="2819400" cy="13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5183980"/>
            <a:ext cx="2895600" cy="134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086600" y="6553200"/>
            <a:ext cx="2077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Source: Martin et al. 2003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t="52706"/>
          <a:stretch>
            <a:fillRect/>
          </a:stretch>
        </p:blipFill>
        <p:spPr bwMode="auto">
          <a:xfrm>
            <a:off x="1524000" y="2438400"/>
            <a:ext cx="2819400" cy="12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6934200" cy="714375"/>
          </a:xfrm>
        </p:spPr>
        <p:txBody>
          <a:bodyPr/>
          <a:lstStyle/>
          <a:p>
            <a:pPr eaLnBrk="1" hangingPunct="1"/>
            <a:r>
              <a:rPr lang="ru-RU" dirty="0" smtClean="0"/>
              <a:t>Поиск краев – это только начало…</a:t>
            </a:r>
            <a:endParaRPr lang="en-US" dirty="0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41975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Berkeley segmentation database:</a:t>
            </a:r>
            <a:br>
              <a:rPr lang="en-US" smtClean="0"/>
            </a:br>
            <a:r>
              <a:rPr lang="en-US" sz="1600" smtClean="0">
                <a:hlinkClick r:id="rId3"/>
              </a:rPr>
              <a:t>http://www.eecs.berkeley.edu/Research/Projects/CS/vision/grouping/segbench/</a:t>
            </a:r>
            <a:endParaRPr lang="en-US" sz="1600" smtClean="0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1447800"/>
            <a:ext cx="26622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447800"/>
            <a:ext cx="2667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 descr="buffa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9650" y="1447800"/>
            <a:ext cx="2673350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4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402013"/>
            <a:ext cx="2667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3402013"/>
            <a:ext cx="26670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9" name="Picture 10" descr="boy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9650" y="3402013"/>
            <a:ext cx="2667000" cy="177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50" name="Text Box 11"/>
          <p:cNvSpPr txBox="1">
            <a:spLocks noChangeArrowheads="1"/>
          </p:cNvSpPr>
          <p:nvPr/>
        </p:nvSpPr>
        <p:spPr bwMode="auto">
          <a:xfrm>
            <a:off x="1346200" y="990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image</a:t>
            </a:r>
          </a:p>
        </p:txBody>
      </p:sp>
      <p:sp>
        <p:nvSpPr>
          <p:cNvPr id="112651" name="Text Box 12"/>
          <p:cNvSpPr txBox="1">
            <a:spLocks noChangeArrowheads="1"/>
          </p:cNvSpPr>
          <p:nvPr/>
        </p:nvSpPr>
        <p:spPr bwMode="auto">
          <a:xfrm>
            <a:off x="3276600" y="987425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human segmentation</a:t>
            </a:r>
          </a:p>
        </p:txBody>
      </p:sp>
      <p:sp>
        <p:nvSpPr>
          <p:cNvPr id="112652" name="Text Box 13"/>
          <p:cNvSpPr txBox="1">
            <a:spLocks noChangeArrowheads="1"/>
          </p:cNvSpPr>
          <p:nvPr/>
        </p:nvSpPr>
        <p:spPr bwMode="auto">
          <a:xfrm>
            <a:off x="6172200" y="9906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gradient magnitude</a:t>
            </a:r>
          </a:p>
        </p:txBody>
      </p:sp>
      <p:sp>
        <p:nvSpPr>
          <p:cNvPr id="112653" name="Text Box 16"/>
          <p:cNvSpPr txBox="1">
            <a:spLocks noChangeArrowheads="1"/>
          </p:cNvSpPr>
          <p:nvPr/>
        </p:nvSpPr>
        <p:spPr bwMode="auto">
          <a:xfrm>
            <a:off x="7412038" y="6553200"/>
            <a:ext cx="1808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itchFamily="34" charset="0"/>
              </a:rPr>
              <a:t>Slide by S. </a:t>
            </a:r>
            <a:r>
              <a:rPr lang="en-US" sz="1400" dirty="0" err="1">
                <a:latin typeface="Calibri" pitchFamily="34" charset="0"/>
              </a:rPr>
              <a:t>Lazebnik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Края для сопоставления шаблонов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714500"/>
            <a:ext cx="3624263" cy="292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785938"/>
            <a:ext cx="1103313" cy="99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928938"/>
            <a:ext cx="1071563" cy="111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8" name="Left-Right Arrow 8"/>
          <p:cNvSpPr>
            <a:spLocks noChangeArrowheads="1"/>
          </p:cNvSpPr>
          <p:nvPr/>
        </p:nvSpPr>
        <p:spPr bwMode="auto">
          <a:xfrm>
            <a:off x="3500438" y="2571750"/>
            <a:ext cx="857250" cy="64293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838200" y="4884003"/>
            <a:ext cx="761999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 Получили карту краёв шаблона и изображения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Как их сравнить друг с другом?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Просто попиксельно явно не оптимально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Метрики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1905000"/>
            <a:ext cx="1571625" cy="1535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7010400" cy="47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sz="2000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С</a:t>
            </a:r>
            <a:r>
              <a:rPr lang="en-US" dirty="0" err="1" smtClean="0">
                <a:latin typeface="+mn-lt"/>
              </a:rPr>
              <a:t>hamfer</a:t>
            </a:r>
            <a:r>
              <a:rPr lang="en-US" dirty="0" smtClean="0">
                <a:latin typeface="+mn-lt"/>
              </a:rPr>
              <a:t> Distance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Для каждого пикселя </a:t>
            </a:r>
            <a:r>
              <a:rPr lang="en-US" sz="2000" i="1" dirty="0" smtClean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края шаблона </a:t>
            </a:r>
            <a:r>
              <a:rPr lang="en-US" sz="2000" dirty="0" smtClean="0">
                <a:latin typeface="+mn-lt"/>
              </a:rPr>
              <a:t>A </a:t>
            </a:r>
            <a:r>
              <a:rPr lang="ru-RU" sz="2000" dirty="0" smtClean="0">
                <a:latin typeface="+mn-lt"/>
              </a:rPr>
              <a:t>вычисляем расстояние до ближайшего пикселя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b</a:t>
            </a:r>
            <a:r>
              <a:rPr lang="ru-RU" sz="2000" dirty="0" smtClean="0">
                <a:latin typeface="+mn-lt"/>
              </a:rPr>
              <a:t> края изображения</a:t>
            </a:r>
            <a:r>
              <a:rPr lang="en-US" sz="2000" dirty="0" smtClean="0">
                <a:latin typeface="+mn-lt"/>
              </a:rPr>
              <a:t> B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000" dirty="0" smtClean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000" dirty="0" smtClean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Суммируем все найденные расстояния</a:t>
            </a:r>
            <a:endParaRPr lang="en-US" sz="2000" dirty="0" smtClean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0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Hausdorff</a:t>
            </a:r>
            <a:r>
              <a:rPr lang="en-US" dirty="0" smtClean="0">
                <a:latin typeface="+mn-lt"/>
              </a:rPr>
              <a:t> Distance</a:t>
            </a:r>
            <a:endParaRPr lang="ru-RU" dirty="0" smtClean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Почти то же самое, но берём не сумму, а максимальное расстояния 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ru-RU" sz="2000" dirty="0">
              <a:latin typeface="+mn-lt"/>
            </a:endParaRP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2540000" y="2590800"/>
          <a:ext cx="2570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Формула" r:id="rId4" imgW="1231560" imgH="291960" progId="Equation.3">
                  <p:embed/>
                </p:oleObj>
              </mc:Choice>
              <mc:Fallback>
                <p:oleObj name="Формула" r:id="rId4" imgW="1231560" imgH="291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590800"/>
                        <a:ext cx="25701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1" name="Object 2"/>
          <p:cNvGraphicFramePr>
            <a:graphicFrameLocks noChangeAspect="1"/>
          </p:cNvGraphicFramePr>
          <p:nvPr/>
        </p:nvGraphicFramePr>
        <p:xfrm>
          <a:off x="2066925" y="3705225"/>
          <a:ext cx="37639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Формула" r:id="rId6" imgW="1803240" imgH="342720" progId="Equation.3">
                  <p:embed/>
                </p:oleObj>
              </mc:Choice>
              <mc:Fallback>
                <p:oleObj name="Формула" r:id="rId6" imgW="180324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705225"/>
                        <a:ext cx="376396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2"/>
          <p:cNvGraphicFramePr>
            <a:graphicFrameLocks noChangeAspect="1"/>
          </p:cNvGraphicFramePr>
          <p:nvPr/>
        </p:nvGraphicFramePr>
        <p:xfrm>
          <a:off x="1470025" y="5486400"/>
          <a:ext cx="4321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name="Формула" r:id="rId8" imgW="2070000" imgH="291960" progId="Equation.3">
                  <p:embed/>
                </p:oleObj>
              </mc:Choice>
              <mc:Fallback>
                <p:oleObj name="Формула" r:id="rId8" imgW="207000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5486400"/>
                        <a:ext cx="4321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914400"/>
            <a:ext cx="6538912" cy="3025775"/>
            <a:chOff x="227" y="1406"/>
            <a:chExt cx="5321" cy="2224"/>
          </a:xfrm>
        </p:grpSpPr>
        <p:sp>
          <p:nvSpPr>
            <p:cNvPr id="18449" name="Rectangle 3"/>
            <p:cNvSpPr>
              <a:spLocks noChangeArrowheads="1"/>
            </p:cNvSpPr>
            <p:nvPr/>
          </p:nvSpPr>
          <p:spPr bwMode="auto">
            <a:xfrm>
              <a:off x="227" y="1406"/>
              <a:ext cx="5321" cy="222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Rectangle 4"/>
            <p:cNvSpPr>
              <a:spLocks noChangeArrowheads="1"/>
            </p:cNvSpPr>
            <p:nvPr/>
          </p:nvSpPr>
          <p:spPr bwMode="auto">
            <a:xfrm>
              <a:off x="227" y="1406"/>
              <a:ext cx="5321" cy="22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845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" y="3485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" y="3339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7" y="3194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7" y="3048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7" y="2903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7" y="2757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7" y="2612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7" y="2466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7" y="2321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7" y="2176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7" y="2030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1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27" y="1885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7" y="1739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1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7" y="1594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1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27" y="1448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20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27" y="1406"/>
              <a:ext cx="5321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Text Box 21"/>
          <p:cNvSpPr txBox="1">
            <a:spLocks noChangeArrowheads="1"/>
          </p:cNvSpPr>
          <p:nvPr/>
        </p:nvSpPr>
        <p:spPr bwMode="auto">
          <a:xfrm>
            <a:off x="457200" y="4114800"/>
            <a:ext cx="2144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Изменчивость</a:t>
            </a:r>
            <a:r>
              <a:rPr lang="en-US" sz="2400">
                <a:latin typeface="Times New Roman" pitchFamily="18" charset="0"/>
              </a:rPr>
              <a:t>:</a:t>
            </a:r>
          </a:p>
        </p:txBody>
      </p:sp>
      <p:sp>
        <p:nvSpPr>
          <p:cNvPr id="18436" name="Text Box 22"/>
          <p:cNvSpPr txBox="1">
            <a:spLocks noChangeArrowheads="1"/>
          </p:cNvSpPr>
          <p:nvPr/>
        </p:nvSpPr>
        <p:spPr bwMode="auto">
          <a:xfrm>
            <a:off x="3048000" y="4013200"/>
            <a:ext cx="2299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Положение камеры</a:t>
            </a:r>
            <a:endParaRPr lang="en-US" sz="2000" dirty="0">
              <a:latin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Освещение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8437" name="Rectangle 23"/>
          <p:cNvSpPr>
            <a:spLocks noChangeArrowheads="1"/>
          </p:cNvSpPr>
          <p:nvPr/>
        </p:nvSpPr>
        <p:spPr bwMode="auto">
          <a:xfrm>
            <a:off x="3949700" y="927100"/>
            <a:ext cx="1130300" cy="82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8" name="Rectangle 24"/>
          <p:cNvSpPr>
            <a:spLocks noChangeArrowheads="1"/>
          </p:cNvSpPr>
          <p:nvPr/>
        </p:nvSpPr>
        <p:spPr bwMode="auto">
          <a:xfrm>
            <a:off x="4241800" y="927100"/>
            <a:ext cx="558800" cy="82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439" name="Line 25"/>
          <p:cNvSpPr>
            <a:spLocks noChangeShapeType="1"/>
          </p:cNvSpPr>
          <p:nvPr/>
        </p:nvSpPr>
        <p:spPr bwMode="auto">
          <a:xfrm>
            <a:off x="4508500" y="927100"/>
            <a:ext cx="0" cy="8255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40" name="Rectangle 26"/>
          <p:cNvSpPr>
            <a:spLocks noChangeArrowheads="1"/>
          </p:cNvSpPr>
          <p:nvPr/>
        </p:nvSpPr>
        <p:spPr bwMode="auto">
          <a:xfrm>
            <a:off x="3949700" y="1181100"/>
            <a:ext cx="1130300" cy="2921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441" name="Oval 27"/>
          <p:cNvSpPr>
            <a:spLocks noChangeArrowheads="1"/>
          </p:cNvSpPr>
          <p:nvPr/>
        </p:nvSpPr>
        <p:spPr bwMode="auto">
          <a:xfrm>
            <a:off x="5867400" y="1892300"/>
            <a:ext cx="114300" cy="889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42" name="Freeform 28"/>
          <p:cNvSpPr>
            <a:spLocks/>
          </p:cNvSpPr>
          <p:nvPr/>
        </p:nvSpPr>
        <p:spPr bwMode="auto">
          <a:xfrm>
            <a:off x="5105400" y="1371600"/>
            <a:ext cx="868363" cy="457200"/>
          </a:xfrm>
          <a:custGeom>
            <a:avLst/>
            <a:gdLst>
              <a:gd name="T0" fmla="*/ 0 w 547"/>
              <a:gd name="T1" fmla="*/ 0 h 288"/>
              <a:gd name="T2" fmla="*/ 2147483647 w 547"/>
              <a:gd name="T3" fmla="*/ 2147483647 h 288"/>
              <a:gd name="T4" fmla="*/ 2147483647 w 547"/>
              <a:gd name="T5" fmla="*/ 2147483647 h 288"/>
              <a:gd name="T6" fmla="*/ 0 60000 65536"/>
              <a:gd name="T7" fmla="*/ 0 60000 65536"/>
              <a:gd name="T8" fmla="*/ 0 60000 65536"/>
              <a:gd name="T9" fmla="*/ 0 w 547"/>
              <a:gd name="T10" fmla="*/ 0 h 288"/>
              <a:gd name="T11" fmla="*/ 547 w 54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288">
                <a:moveTo>
                  <a:pt x="0" y="0"/>
                </a:moveTo>
                <a:cubicBezTo>
                  <a:pt x="182" y="16"/>
                  <a:pt x="365" y="32"/>
                  <a:pt x="456" y="80"/>
                </a:cubicBezTo>
                <a:cubicBezTo>
                  <a:pt x="547" y="128"/>
                  <a:pt x="529" y="253"/>
                  <a:pt x="544" y="288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23645" name="Oval 29"/>
          <p:cNvSpPr>
            <a:spLocks noChangeArrowheads="1"/>
          </p:cNvSpPr>
          <p:nvPr/>
        </p:nvSpPr>
        <p:spPr bwMode="auto">
          <a:xfrm>
            <a:off x="2667000" y="3505200"/>
            <a:ext cx="3378200" cy="18161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3646" name="Line 30"/>
          <p:cNvSpPr>
            <a:spLocks noChangeShapeType="1"/>
          </p:cNvSpPr>
          <p:nvPr/>
        </p:nvSpPr>
        <p:spPr bwMode="auto">
          <a:xfrm flipH="1" flipV="1">
            <a:off x="4267200" y="2743200"/>
            <a:ext cx="7620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23647" name="Text Box 31"/>
          <p:cNvSpPr txBox="1">
            <a:spLocks noChangeArrowheads="1"/>
          </p:cNvSpPr>
          <p:nvPr/>
        </p:nvSpPr>
        <p:spPr bwMode="auto">
          <a:xfrm>
            <a:off x="4024312" y="2205335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623648" name="Text Box 32"/>
          <p:cNvSpPr txBox="1">
            <a:spLocks noChangeArrowheads="1"/>
          </p:cNvSpPr>
          <p:nvPr/>
        </p:nvSpPr>
        <p:spPr bwMode="auto">
          <a:xfrm>
            <a:off x="6324600" y="4333875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Сопоставление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Alignment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649" name="Text Box 33"/>
          <p:cNvSpPr txBox="1">
            <a:spLocks noChangeArrowheads="1"/>
          </p:cNvSpPr>
          <p:nvPr/>
        </p:nvSpPr>
        <p:spPr bwMode="auto">
          <a:xfrm>
            <a:off x="76200" y="6140450"/>
            <a:ext cx="8855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Roberts (1965)</a:t>
            </a:r>
            <a:r>
              <a:rPr lang="en-US" sz="2000">
                <a:latin typeface="Times New Roman" pitchFamily="18" charset="0"/>
              </a:rPr>
              <a:t>; Lowe (1987); Faugeras &amp; Hebert (1986); Grimson &amp; Lozano-Perez (1986); Huttenlocher &amp; Ullman (1987)</a:t>
            </a:r>
          </a:p>
        </p:txBody>
      </p:sp>
      <p:sp>
        <p:nvSpPr>
          <p:cNvPr id="623650" name="Text Box 34"/>
          <p:cNvSpPr txBox="1">
            <a:spLocks noChangeArrowheads="1"/>
          </p:cNvSpPr>
          <p:nvPr/>
        </p:nvSpPr>
        <p:spPr bwMode="auto">
          <a:xfrm>
            <a:off x="542925" y="5424488"/>
            <a:ext cx="3690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Фиксируем форму объекта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609600" y="2286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Сопоставление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45" grpId="0" animBg="1"/>
      <p:bldP spid="623646" grpId="0" animBg="1"/>
      <p:bldP spid="623647" grpId="0"/>
      <p:bldP spid="623648" grpId="0"/>
      <p:bldP spid="623649" grpId="0"/>
      <p:bldP spid="6236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Метрики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Свойства метрик</a:t>
            </a:r>
          </a:p>
          <a:p>
            <a:pPr lvl="1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sz="2000" dirty="0" smtClean="0"/>
              <a:t>С</a:t>
            </a:r>
            <a:r>
              <a:rPr lang="en-US" sz="2000" dirty="0" err="1" smtClean="0"/>
              <a:t>hamfer</a:t>
            </a:r>
            <a:r>
              <a:rPr lang="ru-RU" sz="2000" dirty="0" smtClean="0"/>
              <a:t> требует нормализации, </a:t>
            </a:r>
            <a:r>
              <a:rPr lang="en-US" sz="2000" dirty="0" err="1" smtClean="0"/>
              <a:t>Hausdorff</a:t>
            </a:r>
            <a:r>
              <a:rPr lang="en-US" sz="2000" dirty="0" smtClean="0"/>
              <a:t> </a:t>
            </a:r>
            <a:r>
              <a:rPr lang="ru-RU" sz="2000" dirty="0" smtClean="0"/>
              <a:t>нет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Chamfer</a:t>
            </a:r>
            <a:r>
              <a:rPr lang="ru-RU" sz="2000" dirty="0" smtClean="0"/>
              <a:t> </a:t>
            </a:r>
            <a:r>
              <a:rPr lang="en-US" sz="2000" dirty="0" smtClean="0"/>
              <a:t>c</a:t>
            </a:r>
            <a:r>
              <a:rPr lang="ru-RU" sz="2000" dirty="0" err="1" smtClean="0"/>
              <a:t>имметрична</a:t>
            </a:r>
            <a:r>
              <a:rPr lang="ru-RU" sz="2000" dirty="0" smtClean="0"/>
              <a:t>, </a:t>
            </a:r>
            <a:r>
              <a:rPr lang="en-US" sz="2000" dirty="0" err="1" smtClean="0"/>
              <a:t>Hausdorff</a:t>
            </a:r>
            <a:r>
              <a:rPr lang="en-US" sz="2000" dirty="0" smtClean="0"/>
              <a:t> </a:t>
            </a:r>
            <a:r>
              <a:rPr lang="ru-RU" sz="2000" dirty="0" smtClean="0"/>
              <a:t>нет</a:t>
            </a:r>
          </a:p>
          <a:p>
            <a:pPr lvl="2"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en-US" sz="2000" dirty="0" err="1" smtClean="0"/>
              <a:t>HausDist</a:t>
            </a:r>
            <a:r>
              <a:rPr lang="en-US" sz="2000" dirty="0" smtClean="0"/>
              <a:t> (A,B) &lt;&gt; </a:t>
            </a:r>
            <a:r>
              <a:rPr lang="en-US" sz="2000" dirty="0" err="1" smtClean="0"/>
              <a:t>HausDist</a:t>
            </a:r>
            <a:r>
              <a:rPr lang="en-US" sz="2000" dirty="0" smtClean="0"/>
              <a:t>(B,A)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ru-RU" sz="2000" dirty="0" smtClean="0"/>
              <a:t>Можно использовать не </a:t>
            </a:r>
            <a:r>
              <a:rPr lang="en-US" sz="2000" dirty="0" smtClean="0"/>
              <a:t>max, </a:t>
            </a:r>
            <a:r>
              <a:rPr lang="ru-RU" sz="2000" dirty="0" smtClean="0"/>
              <a:t>а медиану (медленнее)</a:t>
            </a:r>
          </a:p>
          <a:p>
            <a:pPr lvl="1">
              <a:buFont typeface="Arial" pitchFamily="34" charset="0"/>
              <a:buChar char="•"/>
            </a:pPr>
            <a:endParaRPr lang="ru-RU" sz="2000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dirty="0" smtClean="0"/>
              <a:t>Какую метрику использовать?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 Обычно заранее сказать нельзя, нужна экспериментальная проверка 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Поиск ближайших пикселей края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714500"/>
            <a:ext cx="3624263" cy="292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785938"/>
            <a:ext cx="1103313" cy="99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928938"/>
            <a:ext cx="1071563" cy="111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8" name="Left-Right Arrow 8"/>
          <p:cNvSpPr>
            <a:spLocks noChangeArrowheads="1"/>
          </p:cNvSpPr>
          <p:nvPr/>
        </p:nvSpPr>
        <p:spPr bwMode="auto">
          <a:xfrm>
            <a:off x="3500438" y="2571750"/>
            <a:ext cx="857250" cy="64293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1071563" y="4786313"/>
            <a:ext cx="692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ru-RU" sz="2400" dirty="0">
                <a:latin typeface="Tahoma" pitchFamily="34" charset="0"/>
              </a:rPr>
              <a:t>Вопрос: как найти ближайший пиксель края на изображении?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 Transform</a:t>
            </a:r>
            <a:endParaRPr lang="ru-RU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524000"/>
            <a:ext cx="3190875" cy="276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8213" y="1524000"/>
            <a:ext cx="3181350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928688" y="4524375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 dirty="0">
                <a:latin typeface="+mn-lt"/>
              </a:rPr>
              <a:t>Для каждого пикселя вычисляется расстояние до ближайшего пикселя края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</a:t>
            </a:r>
            <a:r>
              <a:rPr lang="en-US" smtClean="0"/>
              <a:t>DT</a:t>
            </a:r>
            <a:endParaRPr lang="ru-RU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213" y="1447800"/>
            <a:ext cx="3238500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76338" y="1590675"/>
          <a:ext cx="2905119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17"/>
                <a:gridCol w="415017"/>
                <a:gridCol w="415017"/>
                <a:gridCol w="415017"/>
                <a:gridCol w="415017"/>
                <a:gridCol w="415017"/>
                <a:gridCol w="415017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6142" name="Text Box 4"/>
          <p:cNvSpPr txBox="1">
            <a:spLocks noChangeArrowheads="1"/>
          </p:cNvSpPr>
          <p:nvPr/>
        </p:nvSpPr>
        <p:spPr bwMode="auto">
          <a:xfrm>
            <a:off x="838200" y="4519613"/>
            <a:ext cx="7315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+mn-lt"/>
              </a:rPr>
              <a:t> Совмещаем шаблон и карту </a:t>
            </a:r>
            <a:r>
              <a:rPr lang="en-US" sz="2000" dirty="0">
                <a:latin typeface="+mn-lt"/>
              </a:rPr>
              <a:t>DT</a:t>
            </a:r>
            <a:endParaRPr lang="ru-RU" sz="20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100000"/>
              <a:buFont typeface="Wingdings" pitchFamily="2" charset="2"/>
              <a:buChar char="§"/>
            </a:pPr>
            <a:r>
              <a:rPr lang="ru-RU" sz="2000" dirty="0">
                <a:latin typeface="+mn-lt"/>
              </a:rPr>
              <a:t> Вычисляем ошибку, суммирую все значения в пикселях краев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890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kern="0" dirty="0">
                <a:latin typeface="+mn-lt"/>
              </a:rPr>
              <a:t>Простейший алгоритм </a:t>
            </a:r>
            <a:r>
              <a:rPr lang="en-US" sz="2400" kern="0" dirty="0">
                <a:latin typeface="+mn-lt"/>
              </a:rPr>
              <a:t>– N </a:t>
            </a:r>
            <a:r>
              <a:rPr lang="ru-RU" sz="2400" kern="0" dirty="0">
                <a:latin typeface="+mn-lt"/>
              </a:rPr>
              <a:t>проходов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kern="0" dirty="0">
                <a:latin typeface="+mn-lt"/>
              </a:rPr>
              <a:t>Первый проход помечает края 0</a:t>
            </a:r>
            <a:endParaRPr lang="en-US" sz="2400" kern="0" dirty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kern="0" dirty="0">
                <a:latin typeface="+mn-lt"/>
              </a:rPr>
              <a:t>На втором помечаем все граничащие с 0 пиксели как 1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kern="0" dirty="0">
                <a:latin typeface="+mn-lt"/>
              </a:rPr>
              <a:t>И т.д.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kern="0" dirty="0">
                <a:latin typeface="+mn-lt"/>
              </a:rPr>
              <a:t>Существует </a:t>
            </a:r>
            <a:r>
              <a:rPr lang="ru-RU" sz="2400" kern="0" dirty="0" smtClean="0">
                <a:latin typeface="+mn-lt"/>
              </a:rPr>
              <a:t>двухпроходный </a:t>
            </a:r>
            <a:r>
              <a:rPr lang="ru-RU" sz="2400" kern="0" dirty="0">
                <a:latin typeface="+mn-lt"/>
              </a:rPr>
              <a:t>алгоритм</a:t>
            </a: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Вычисление </a:t>
            </a:r>
            <a:r>
              <a:rPr lang="en-US" smtClean="0"/>
              <a:t>DT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</a:t>
            </a:r>
            <a:r>
              <a:rPr lang="en-US" smtClean="0"/>
              <a:t>DT</a:t>
            </a:r>
            <a:endParaRPr lang="ru-RU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1524000"/>
            <a:ext cx="3357562" cy="337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1524000"/>
            <a:ext cx="3357563" cy="335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914400" y="5238750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+mn-lt"/>
              </a:rPr>
              <a:t>DT</a:t>
            </a:r>
            <a:r>
              <a:rPr lang="ru-RU" sz="2400" dirty="0">
                <a:latin typeface="+mn-lt"/>
              </a:rPr>
              <a:t> может использоваться для поиска «скелета» – осей объекта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Пример поиска с помощью </a:t>
            </a:r>
            <a:r>
              <a:rPr lang="en-US" dirty="0" smtClean="0"/>
              <a:t>DT</a:t>
            </a:r>
            <a:endParaRPr lang="ru-RU" dirty="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9413" y="4157663"/>
            <a:ext cx="2581275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143375"/>
            <a:ext cx="2514600" cy="206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785938"/>
            <a:ext cx="2571750" cy="207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857375"/>
            <a:ext cx="2533650" cy="204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8375" y="2286000"/>
            <a:ext cx="1103313" cy="99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2025" y="3429000"/>
            <a:ext cx="1109663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1795463"/>
            <a:ext cx="2962275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463" y="1724025"/>
            <a:ext cx="3143250" cy="292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0900" y="1724025"/>
            <a:ext cx="1085850" cy="103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900" y="2938463"/>
            <a:ext cx="100965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Резюме сопоставления шаблонов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114485"/>
            <a:ext cx="8305800" cy="381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400" kern="0" dirty="0" smtClean="0"/>
              <a:t>Подходит в тех случаях, когда объекты фиксированы и модель преобразования не очень сложная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 smtClean="0"/>
              <a:t>Цифры на знаках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 smtClean="0"/>
              <a:t>Цифры на конвертах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 smtClean="0"/>
              <a:t>Аэрофотосъёмка / Космическая съёмка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kern="0" dirty="0" smtClean="0"/>
              <a:t>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kern="0" dirty="0" smtClean="0"/>
              <a:t>Не очень быстрые методы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kern="0" dirty="0" smtClean="0"/>
              <a:t>Требуются специальные процедуры для ускорения, пр. отбраковка ложных фрагментов по упрощённым критериям и т.д.</a:t>
            </a:r>
            <a:endParaRPr lang="ru-RU" sz="2000" kern="0" dirty="0"/>
          </a:p>
        </p:txBody>
      </p:sp>
      <p:pic>
        <p:nvPicPr>
          <p:cNvPr id="4" name="Content Placeholder 5" descr="gra_0929-0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516562"/>
            <a:ext cx="3962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962650" y="5791200"/>
            <a:ext cx="1305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/>
              <a:t>Номера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1143000"/>
            <a:ext cx="7135812" cy="2774950"/>
            <a:chOff x="227" y="1406"/>
            <a:chExt cx="5321" cy="2224"/>
          </a:xfrm>
        </p:grpSpPr>
        <p:sp>
          <p:nvSpPr>
            <p:cNvPr id="21524" name="Rectangle 3"/>
            <p:cNvSpPr>
              <a:spLocks noChangeArrowheads="1"/>
            </p:cNvSpPr>
            <p:nvPr/>
          </p:nvSpPr>
          <p:spPr bwMode="auto">
            <a:xfrm>
              <a:off x="227" y="1406"/>
              <a:ext cx="5321" cy="222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Rectangle 4"/>
            <p:cNvSpPr>
              <a:spLocks noChangeArrowheads="1"/>
            </p:cNvSpPr>
            <p:nvPr/>
          </p:nvSpPr>
          <p:spPr bwMode="auto">
            <a:xfrm>
              <a:off x="227" y="1406"/>
              <a:ext cx="5321" cy="22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152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" y="3485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" y="3339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7" y="3194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7" y="3048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7" y="2903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7" y="2757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2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7" y="2612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3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7" y="2466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4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7" y="2321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5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7" y="2176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6" name="Picture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7" y="2030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1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27" y="1885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8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7" y="1739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9" name="Picture 1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7" y="1594"/>
              <a:ext cx="53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0" name="Picture 1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27" y="1448"/>
              <a:ext cx="532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1" name="Picture 20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27" y="1406"/>
              <a:ext cx="5321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 Box 21"/>
          <p:cNvSpPr txBox="1">
            <a:spLocks noChangeArrowheads="1"/>
          </p:cNvSpPr>
          <p:nvPr/>
        </p:nvSpPr>
        <p:spPr bwMode="auto">
          <a:xfrm>
            <a:off x="762000" y="4491038"/>
            <a:ext cx="2060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Изменчивость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509" name="Rectangle 23"/>
          <p:cNvSpPr>
            <a:spLocks noChangeArrowheads="1"/>
          </p:cNvSpPr>
          <p:nvPr/>
        </p:nvSpPr>
        <p:spPr bwMode="auto">
          <a:xfrm>
            <a:off x="3886200" y="1117600"/>
            <a:ext cx="1130300" cy="82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Rectangle 24"/>
          <p:cNvSpPr>
            <a:spLocks noChangeArrowheads="1"/>
          </p:cNvSpPr>
          <p:nvPr/>
        </p:nvSpPr>
        <p:spPr bwMode="auto">
          <a:xfrm>
            <a:off x="4178300" y="1117600"/>
            <a:ext cx="558800" cy="82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1511" name="Line 25"/>
          <p:cNvSpPr>
            <a:spLocks noChangeShapeType="1"/>
          </p:cNvSpPr>
          <p:nvPr/>
        </p:nvSpPr>
        <p:spPr bwMode="auto">
          <a:xfrm>
            <a:off x="4445000" y="1117600"/>
            <a:ext cx="0" cy="8255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12" name="Rectangle 26"/>
          <p:cNvSpPr>
            <a:spLocks noChangeArrowheads="1"/>
          </p:cNvSpPr>
          <p:nvPr/>
        </p:nvSpPr>
        <p:spPr bwMode="auto">
          <a:xfrm>
            <a:off x="3886200" y="1371600"/>
            <a:ext cx="1130300" cy="2921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1513" name="Oval 27"/>
          <p:cNvSpPr>
            <a:spLocks noChangeArrowheads="1"/>
          </p:cNvSpPr>
          <p:nvPr/>
        </p:nvSpPr>
        <p:spPr bwMode="auto">
          <a:xfrm>
            <a:off x="5943600" y="2070100"/>
            <a:ext cx="114300" cy="889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7740" name="Rectangle 28"/>
          <p:cNvSpPr>
            <a:spLocks noChangeArrowheads="1"/>
          </p:cNvSpPr>
          <p:nvPr/>
        </p:nvSpPr>
        <p:spPr bwMode="auto">
          <a:xfrm rot="5400000">
            <a:off x="5308600" y="711200"/>
            <a:ext cx="3581400" cy="398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7741" name="Line 29"/>
          <p:cNvSpPr>
            <a:spLocks noChangeShapeType="1"/>
          </p:cNvSpPr>
          <p:nvPr/>
        </p:nvSpPr>
        <p:spPr bwMode="auto">
          <a:xfrm>
            <a:off x="5410200" y="3276600"/>
            <a:ext cx="25146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7742" name="Line 30"/>
          <p:cNvSpPr>
            <a:spLocks noChangeShapeType="1"/>
          </p:cNvSpPr>
          <p:nvPr/>
        </p:nvSpPr>
        <p:spPr bwMode="auto">
          <a:xfrm flipV="1">
            <a:off x="5410200" y="1981200"/>
            <a:ext cx="2844800" cy="1295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7743" name="Line 31"/>
          <p:cNvSpPr>
            <a:spLocks noChangeShapeType="1"/>
          </p:cNvSpPr>
          <p:nvPr/>
        </p:nvSpPr>
        <p:spPr bwMode="auto">
          <a:xfrm flipH="1" flipV="1">
            <a:off x="5393803" y="1145894"/>
            <a:ext cx="16397" cy="213070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27744" name="Oval 32"/>
          <p:cNvSpPr>
            <a:spLocks noChangeArrowheads="1"/>
          </p:cNvSpPr>
          <p:nvPr/>
        </p:nvSpPr>
        <p:spPr bwMode="auto">
          <a:xfrm>
            <a:off x="5930900" y="2070100"/>
            <a:ext cx="114300" cy="1397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27745" name="Freeform 33"/>
          <p:cNvSpPr>
            <a:spLocks/>
          </p:cNvSpPr>
          <p:nvPr/>
        </p:nvSpPr>
        <p:spPr bwMode="auto">
          <a:xfrm>
            <a:off x="5105400" y="1549400"/>
            <a:ext cx="868363" cy="457200"/>
          </a:xfrm>
          <a:custGeom>
            <a:avLst/>
            <a:gdLst>
              <a:gd name="T0" fmla="*/ 0 w 547"/>
              <a:gd name="T1" fmla="*/ 0 h 288"/>
              <a:gd name="T2" fmla="*/ 2147483647 w 547"/>
              <a:gd name="T3" fmla="*/ 2147483647 h 288"/>
              <a:gd name="T4" fmla="*/ 2147483647 w 547"/>
              <a:gd name="T5" fmla="*/ 2147483647 h 288"/>
              <a:gd name="T6" fmla="*/ 0 60000 65536"/>
              <a:gd name="T7" fmla="*/ 0 60000 65536"/>
              <a:gd name="T8" fmla="*/ 0 60000 65536"/>
              <a:gd name="T9" fmla="*/ 0 w 547"/>
              <a:gd name="T10" fmla="*/ 0 h 288"/>
              <a:gd name="T11" fmla="*/ 547 w 54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288">
                <a:moveTo>
                  <a:pt x="0" y="0"/>
                </a:moveTo>
                <a:cubicBezTo>
                  <a:pt x="182" y="16"/>
                  <a:pt x="365" y="32"/>
                  <a:pt x="456" y="80"/>
                </a:cubicBezTo>
                <a:cubicBezTo>
                  <a:pt x="547" y="128"/>
                  <a:pt x="529" y="253"/>
                  <a:pt x="544" y="288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 type="arrow" w="med" len="med"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27746" name="Line 34"/>
          <p:cNvSpPr>
            <a:spLocks noChangeShapeType="1"/>
          </p:cNvSpPr>
          <p:nvPr/>
        </p:nvSpPr>
        <p:spPr bwMode="auto">
          <a:xfrm flipH="1">
            <a:off x="990600" y="4343400"/>
            <a:ext cx="17653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7747" name="Line 35"/>
          <p:cNvSpPr>
            <a:spLocks noChangeShapeType="1"/>
          </p:cNvSpPr>
          <p:nvPr/>
        </p:nvSpPr>
        <p:spPr bwMode="auto">
          <a:xfrm>
            <a:off x="850900" y="4356100"/>
            <a:ext cx="18669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7748" name="Text Box 36"/>
          <p:cNvSpPr txBox="1">
            <a:spLocks noChangeArrowheads="1"/>
          </p:cNvSpPr>
          <p:nvPr/>
        </p:nvSpPr>
        <p:spPr bwMode="auto">
          <a:xfrm>
            <a:off x="3124200" y="4397375"/>
            <a:ext cx="2536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Инвариантность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27749" name="Text Box 37"/>
          <p:cNvSpPr txBox="1">
            <a:spLocks noChangeArrowheads="1"/>
          </p:cNvSpPr>
          <p:nvPr/>
        </p:nvSpPr>
        <p:spPr bwMode="auto">
          <a:xfrm>
            <a:off x="733425" y="5962650"/>
            <a:ext cx="7621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Duda &amp; Hart ( 1972); Weiss (1987); Mundy et al. (1992-94);</a:t>
            </a:r>
          </a:p>
          <a:p>
            <a:r>
              <a:rPr lang="en-US" sz="2400">
                <a:latin typeface="Times New Roman" pitchFamily="18" charset="0"/>
              </a:rPr>
              <a:t>Rothwell et al. (1992); Burns et al. (1993)</a:t>
            </a:r>
          </a:p>
        </p:txBody>
      </p:sp>
      <p:sp>
        <p:nvSpPr>
          <p:cNvPr id="21508" name="Text Box 22"/>
          <p:cNvSpPr txBox="1">
            <a:spLocks noChangeArrowheads="1"/>
          </p:cNvSpPr>
          <p:nvPr/>
        </p:nvSpPr>
        <p:spPr bwMode="auto">
          <a:xfrm>
            <a:off x="5764213" y="4191000"/>
            <a:ext cx="3268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Положение камеры</a:t>
            </a:r>
            <a:endParaRPr lang="en-US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Освещение</a:t>
            </a:r>
            <a:endParaRPr lang="en-US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Внутренние параметры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09600" y="228600"/>
            <a:ext cx="7793038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Инвариантность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40" grpId="0" animBg="1"/>
      <p:bldP spid="627741" grpId="0" animBg="1"/>
      <p:bldP spid="627742" grpId="0" animBg="1"/>
      <p:bldP spid="627743" grpId="0" animBg="1"/>
      <p:bldP spid="627744" grpId="0" animBg="1"/>
      <p:bldP spid="627745" grpId="0" animBg="1"/>
      <p:bldP spid="627746" grpId="0" animBg="1"/>
      <p:bldP spid="627747" grpId="0" animBg="1"/>
      <p:bldP spid="627748" grpId="0"/>
      <p:bldP spid="6277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15963"/>
          </a:xfrm>
        </p:spPr>
        <p:txBody>
          <a:bodyPr/>
          <a:lstStyle/>
          <a:p>
            <a:pPr eaLnBrk="1" hangingPunct="1"/>
            <a:r>
              <a:rPr lang="ru-RU" smtClean="0"/>
              <a:t>Сопоставление</a:t>
            </a:r>
            <a:endParaRPr lang="en-US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4360863" cy="55102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800600" y="2971800"/>
            <a:ext cx="4124325" cy="1311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L. G. Roberts, </a:t>
            </a:r>
            <a:r>
              <a:rPr lang="en-US" sz="2000" i="1">
                <a:hlinkClick r:id="rId4"/>
              </a:rPr>
              <a:t>Machine Perception of Three Dimensional Solids</a:t>
            </a:r>
            <a:r>
              <a:rPr lang="en-US" sz="2000" i="1"/>
              <a:t>,</a:t>
            </a:r>
            <a:r>
              <a:rPr lang="en-US" sz="2000"/>
              <a:t> Ph.D. thesis, MIT Department of Electrical Engineering, 1963.</a:t>
            </a:r>
            <a:r>
              <a:rPr lang="en-US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Примеры</a:t>
            </a:r>
          </a:p>
        </p:txBody>
      </p:sp>
      <p:pic>
        <p:nvPicPr>
          <p:cNvPr id="17411" name="Picture 8" descr="img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2895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oi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43000" y="3124200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Клетки крови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38200" y="5791200"/>
            <a:ext cx="2733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Монеты и купюры</a:t>
            </a:r>
          </a:p>
        </p:txBody>
      </p:sp>
      <p:pic>
        <p:nvPicPr>
          <p:cNvPr id="17415" name="Picture 5" descr="sug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914400"/>
            <a:ext cx="2743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Content Placeholder 5" descr="gra_0929-0s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114800"/>
            <a:ext cx="3962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5105400" y="3122613"/>
            <a:ext cx="2225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Ложки и сахар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5581650" y="5181600"/>
            <a:ext cx="1305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/>
              <a:t>Номера</a:t>
            </a:r>
            <a:endParaRPr lang="ru-RU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267200" y="6019800"/>
            <a:ext cx="469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Контрастные объекты на фоне!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136525" y="5845175"/>
            <a:ext cx="8702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В общем случае, для 3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D</a:t>
            </a: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 объектов не существует проективных инвариантов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(Burns et al., 1993)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950" y="3659188"/>
            <a:ext cx="8667750" cy="2039938"/>
            <a:chOff x="148" y="2459"/>
            <a:chExt cx="5460" cy="1285"/>
          </a:xfrm>
        </p:grpSpPr>
        <p:pic>
          <p:nvPicPr>
            <p:cNvPr id="22551" name="Picture 4" descr="invarsystem"/>
            <p:cNvPicPr>
              <a:picLocks noChangeAspect="1" noChangeArrowheads="1"/>
            </p:cNvPicPr>
            <p:nvPr/>
          </p:nvPicPr>
          <p:blipFill>
            <a:blip r:embed="rId3"/>
            <a:srcRect l="25383" t="53334" r="25821" b="1427"/>
            <a:stretch>
              <a:fillRect/>
            </a:stretch>
          </p:blipFill>
          <p:spPr bwMode="auto">
            <a:xfrm>
              <a:off x="3824" y="2459"/>
              <a:ext cx="1784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3" name="Picture 6" descr="invarsystem"/>
            <p:cNvPicPr>
              <a:picLocks noChangeAspect="1" noChangeArrowheads="1"/>
            </p:cNvPicPr>
            <p:nvPr/>
          </p:nvPicPr>
          <p:blipFill>
            <a:blip r:embed="rId3"/>
            <a:srcRect l="-218" r="438" b="54189"/>
            <a:stretch>
              <a:fillRect/>
            </a:stretch>
          </p:blipFill>
          <p:spPr bwMode="auto">
            <a:xfrm>
              <a:off x="148" y="2459"/>
              <a:ext cx="3648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4" name="Line 7"/>
            <p:cNvSpPr>
              <a:spLocks noChangeShapeType="1"/>
            </p:cNvSpPr>
            <p:nvPr/>
          </p:nvSpPr>
          <p:spPr bwMode="auto">
            <a:xfrm flipH="1">
              <a:off x="4180" y="2584"/>
              <a:ext cx="72" cy="5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55" name="Line 8"/>
            <p:cNvSpPr>
              <a:spLocks noChangeShapeType="1"/>
            </p:cNvSpPr>
            <p:nvPr/>
          </p:nvSpPr>
          <p:spPr bwMode="auto">
            <a:xfrm flipV="1">
              <a:off x="4180" y="3068"/>
              <a:ext cx="196" cy="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56" name="Line 9"/>
            <p:cNvSpPr>
              <a:spLocks noChangeShapeType="1"/>
            </p:cNvSpPr>
            <p:nvPr/>
          </p:nvSpPr>
          <p:spPr bwMode="auto">
            <a:xfrm flipV="1">
              <a:off x="4380" y="2956"/>
              <a:ext cx="4" cy="1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57" name="Line 10"/>
            <p:cNvSpPr>
              <a:spLocks noChangeShapeType="1"/>
            </p:cNvSpPr>
            <p:nvPr/>
          </p:nvSpPr>
          <p:spPr bwMode="auto">
            <a:xfrm flipV="1">
              <a:off x="4384" y="2932"/>
              <a:ext cx="296" cy="2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58" name="Line 11"/>
            <p:cNvSpPr>
              <a:spLocks noChangeShapeType="1"/>
            </p:cNvSpPr>
            <p:nvPr/>
          </p:nvSpPr>
          <p:spPr bwMode="auto">
            <a:xfrm flipV="1">
              <a:off x="4248" y="2568"/>
              <a:ext cx="176" cy="2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59" name="Line 12"/>
            <p:cNvSpPr>
              <a:spLocks noChangeShapeType="1"/>
            </p:cNvSpPr>
            <p:nvPr/>
          </p:nvSpPr>
          <p:spPr bwMode="auto">
            <a:xfrm flipH="1">
              <a:off x="4396" y="2564"/>
              <a:ext cx="28" cy="24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60" name="Line 13"/>
            <p:cNvSpPr>
              <a:spLocks noChangeShapeType="1"/>
            </p:cNvSpPr>
            <p:nvPr/>
          </p:nvSpPr>
          <p:spPr bwMode="auto">
            <a:xfrm flipV="1">
              <a:off x="4392" y="2780"/>
              <a:ext cx="292" cy="2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61" name="Line 14"/>
            <p:cNvSpPr>
              <a:spLocks noChangeShapeType="1"/>
            </p:cNvSpPr>
            <p:nvPr/>
          </p:nvSpPr>
          <p:spPr bwMode="auto">
            <a:xfrm flipH="1">
              <a:off x="4672" y="2784"/>
              <a:ext cx="12" cy="1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62" name="AutoShape 15"/>
            <p:cNvSpPr>
              <a:spLocks noChangeArrowheads="1"/>
            </p:cNvSpPr>
            <p:nvPr/>
          </p:nvSpPr>
          <p:spPr bwMode="auto">
            <a:xfrm>
              <a:off x="4248" y="2696"/>
              <a:ext cx="116" cy="280"/>
            </a:xfrm>
            <a:prstGeom prst="parallelogram">
              <a:avLst>
                <a:gd name="adj" fmla="val 25000"/>
              </a:avLst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2563" name="Line 16"/>
            <p:cNvSpPr>
              <a:spLocks noChangeShapeType="1"/>
            </p:cNvSpPr>
            <p:nvPr/>
          </p:nvSpPr>
          <p:spPr bwMode="auto">
            <a:xfrm flipV="1">
              <a:off x="4100" y="3220"/>
              <a:ext cx="944" cy="3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64" name="Line 17"/>
            <p:cNvSpPr>
              <a:spLocks noChangeShapeType="1"/>
            </p:cNvSpPr>
            <p:nvPr/>
          </p:nvSpPr>
          <p:spPr bwMode="auto">
            <a:xfrm flipV="1">
              <a:off x="4156" y="3356"/>
              <a:ext cx="944" cy="3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65" name="Freeform 18"/>
            <p:cNvSpPr>
              <a:spLocks/>
            </p:cNvSpPr>
            <p:nvPr/>
          </p:nvSpPr>
          <p:spPr bwMode="auto">
            <a:xfrm>
              <a:off x="5052" y="3097"/>
              <a:ext cx="377" cy="288"/>
            </a:xfrm>
            <a:custGeom>
              <a:avLst/>
              <a:gdLst>
                <a:gd name="T0" fmla="*/ 0 w 377"/>
                <a:gd name="T1" fmla="*/ 119 h 288"/>
                <a:gd name="T2" fmla="*/ 80 w 377"/>
                <a:gd name="T3" fmla="*/ 23 h 288"/>
                <a:gd name="T4" fmla="*/ 176 w 377"/>
                <a:gd name="T5" fmla="*/ 3 h 288"/>
                <a:gd name="T6" fmla="*/ 308 w 377"/>
                <a:gd name="T7" fmla="*/ 23 h 288"/>
                <a:gd name="T8" fmla="*/ 376 w 377"/>
                <a:gd name="T9" fmla="*/ 139 h 288"/>
                <a:gd name="T10" fmla="*/ 300 w 377"/>
                <a:gd name="T11" fmla="*/ 255 h 288"/>
                <a:gd name="T12" fmla="*/ 164 w 377"/>
                <a:gd name="T13" fmla="*/ 287 h 288"/>
                <a:gd name="T14" fmla="*/ 44 w 377"/>
                <a:gd name="T15" fmla="*/ 259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7"/>
                <a:gd name="T25" fmla="*/ 0 h 288"/>
                <a:gd name="T26" fmla="*/ 377 w 377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7" h="288">
                  <a:moveTo>
                    <a:pt x="0" y="119"/>
                  </a:moveTo>
                  <a:cubicBezTo>
                    <a:pt x="25" y="80"/>
                    <a:pt x="51" y="42"/>
                    <a:pt x="80" y="23"/>
                  </a:cubicBezTo>
                  <a:cubicBezTo>
                    <a:pt x="109" y="4"/>
                    <a:pt x="138" y="3"/>
                    <a:pt x="176" y="3"/>
                  </a:cubicBezTo>
                  <a:cubicBezTo>
                    <a:pt x="214" y="3"/>
                    <a:pt x="275" y="0"/>
                    <a:pt x="308" y="23"/>
                  </a:cubicBezTo>
                  <a:cubicBezTo>
                    <a:pt x="341" y="46"/>
                    <a:pt x="377" y="100"/>
                    <a:pt x="376" y="139"/>
                  </a:cubicBezTo>
                  <a:cubicBezTo>
                    <a:pt x="375" y="178"/>
                    <a:pt x="335" y="230"/>
                    <a:pt x="300" y="255"/>
                  </a:cubicBezTo>
                  <a:cubicBezTo>
                    <a:pt x="265" y="280"/>
                    <a:pt x="207" y="286"/>
                    <a:pt x="164" y="287"/>
                  </a:cubicBezTo>
                  <a:cubicBezTo>
                    <a:pt x="121" y="288"/>
                    <a:pt x="82" y="273"/>
                    <a:pt x="44" y="25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2566" name="AutoShape 19"/>
            <p:cNvSpPr>
              <a:spLocks noChangeArrowheads="1"/>
            </p:cNvSpPr>
            <p:nvPr/>
          </p:nvSpPr>
          <p:spPr bwMode="auto">
            <a:xfrm rot="-1164423">
              <a:off x="5080" y="3132"/>
              <a:ext cx="304" cy="208"/>
            </a:xfrm>
            <a:prstGeom prst="hexagon">
              <a:avLst>
                <a:gd name="adj" fmla="val 36538"/>
                <a:gd name="vf" fmla="val 115470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2532" name="Text Box 69"/>
          <p:cNvSpPr txBox="1">
            <a:spLocks noChangeArrowheads="1"/>
          </p:cNvSpPr>
          <p:nvPr/>
        </p:nvSpPr>
        <p:spPr bwMode="auto">
          <a:xfrm>
            <a:off x="685800" y="228600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Более сложные примеры</a:t>
            </a:r>
            <a:endParaRPr lang="en-US" sz="3200" dirty="0">
              <a:latin typeface="+mn-lt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324600" y="914400"/>
            <a:ext cx="2057400" cy="2133600"/>
            <a:chOff x="6096000" y="304800"/>
            <a:chExt cx="2819400" cy="2667000"/>
          </a:xfrm>
        </p:grpSpPr>
        <p:sp>
          <p:nvSpPr>
            <p:cNvPr id="22533" name="Rectangle 78"/>
            <p:cNvSpPr>
              <a:spLocks noChangeArrowheads="1"/>
            </p:cNvSpPr>
            <p:nvPr/>
          </p:nvSpPr>
          <p:spPr bwMode="auto">
            <a:xfrm>
              <a:off x="6096000" y="304800"/>
              <a:ext cx="2819400" cy="26670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4" name="Oval 79"/>
            <p:cNvSpPr>
              <a:spLocks noChangeArrowheads="1"/>
            </p:cNvSpPr>
            <p:nvPr/>
          </p:nvSpPr>
          <p:spPr bwMode="auto">
            <a:xfrm>
              <a:off x="7869238" y="704850"/>
              <a:ext cx="217487" cy="2174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5" name="Oval 80"/>
            <p:cNvSpPr>
              <a:spLocks noChangeArrowheads="1"/>
            </p:cNvSpPr>
            <p:nvPr/>
          </p:nvSpPr>
          <p:spPr bwMode="auto">
            <a:xfrm>
              <a:off x="6934200" y="1712913"/>
              <a:ext cx="217488" cy="21748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6" name="Oval 81"/>
            <p:cNvSpPr>
              <a:spLocks noChangeArrowheads="1"/>
            </p:cNvSpPr>
            <p:nvPr/>
          </p:nvSpPr>
          <p:spPr bwMode="auto">
            <a:xfrm>
              <a:off x="6861175" y="2289175"/>
              <a:ext cx="217488" cy="2174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7" name="Oval 82"/>
            <p:cNvSpPr>
              <a:spLocks noChangeArrowheads="1"/>
            </p:cNvSpPr>
            <p:nvPr/>
          </p:nvSpPr>
          <p:spPr bwMode="auto">
            <a:xfrm>
              <a:off x="7581900" y="1928813"/>
              <a:ext cx="217488" cy="21748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8" name="Rectangle 83"/>
            <p:cNvSpPr>
              <a:spLocks noChangeArrowheads="1"/>
            </p:cNvSpPr>
            <p:nvPr/>
          </p:nvSpPr>
          <p:spPr bwMode="auto">
            <a:xfrm rot="-703003">
              <a:off x="6772275" y="906463"/>
              <a:ext cx="1368425" cy="1368425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9" name="Text Box 84"/>
            <p:cNvSpPr txBox="1">
              <a:spLocks noChangeArrowheads="1"/>
            </p:cNvSpPr>
            <p:nvPr/>
          </p:nvSpPr>
          <p:spPr bwMode="auto">
            <a:xfrm>
              <a:off x="6513689" y="2362200"/>
              <a:ext cx="4815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FF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2540" name="Text Box 85"/>
            <p:cNvSpPr txBox="1">
              <a:spLocks noChangeArrowheads="1"/>
            </p:cNvSpPr>
            <p:nvPr/>
          </p:nvSpPr>
          <p:spPr bwMode="auto">
            <a:xfrm>
              <a:off x="7975600" y="400050"/>
              <a:ext cx="4639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FF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2541" name="Text Box 86"/>
            <p:cNvSpPr txBox="1">
              <a:spLocks noChangeArrowheads="1"/>
            </p:cNvSpPr>
            <p:nvPr/>
          </p:nvSpPr>
          <p:spPr bwMode="auto">
            <a:xfrm>
              <a:off x="6885122" y="1257300"/>
              <a:ext cx="4639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FF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2542" name="Text Box 87"/>
            <p:cNvSpPr txBox="1">
              <a:spLocks noChangeArrowheads="1"/>
            </p:cNvSpPr>
            <p:nvPr/>
          </p:nvSpPr>
          <p:spPr bwMode="auto">
            <a:xfrm>
              <a:off x="7620177" y="1543050"/>
              <a:ext cx="4815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FF00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2543" name="Line 88"/>
            <p:cNvSpPr>
              <a:spLocks noChangeShapeType="1"/>
            </p:cNvSpPr>
            <p:nvPr/>
          </p:nvSpPr>
          <p:spPr bwMode="auto">
            <a:xfrm flipV="1">
              <a:off x="6964363" y="2051050"/>
              <a:ext cx="1646237" cy="33496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89"/>
            <p:cNvSpPr>
              <a:spLocks noChangeShapeType="1"/>
            </p:cNvSpPr>
            <p:nvPr/>
          </p:nvSpPr>
          <p:spPr bwMode="auto">
            <a:xfrm rot="16200000" flipV="1">
              <a:off x="5903913" y="1370013"/>
              <a:ext cx="1692275" cy="35877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90"/>
            <p:cNvGrpSpPr>
              <a:grpSpLocks/>
            </p:cNvGrpSpPr>
            <p:nvPr/>
          </p:nvGrpSpPr>
          <p:grpSpPr bwMode="auto">
            <a:xfrm>
              <a:off x="6807200" y="1817688"/>
              <a:ext cx="912813" cy="544512"/>
              <a:chOff x="4217" y="2089"/>
              <a:chExt cx="575" cy="343"/>
            </a:xfrm>
          </p:grpSpPr>
          <p:sp>
            <p:nvSpPr>
              <p:cNvPr id="22547" name="Line 91"/>
              <p:cNvSpPr>
                <a:spLocks noChangeShapeType="1"/>
              </p:cNvSpPr>
              <p:nvPr/>
            </p:nvSpPr>
            <p:spPr bwMode="auto">
              <a:xfrm flipV="1">
                <a:off x="4217" y="2094"/>
                <a:ext cx="147" cy="3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8" name="Line 92"/>
              <p:cNvSpPr>
                <a:spLocks noChangeShapeType="1"/>
              </p:cNvSpPr>
              <p:nvPr/>
            </p:nvSpPr>
            <p:spPr bwMode="auto">
              <a:xfrm flipV="1">
                <a:off x="4257" y="2230"/>
                <a:ext cx="514" cy="107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Line 93"/>
              <p:cNvSpPr>
                <a:spLocks noChangeShapeType="1"/>
              </p:cNvSpPr>
              <p:nvPr/>
            </p:nvSpPr>
            <p:spPr bwMode="auto">
              <a:xfrm flipH="1" flipV="1">
                <a:off x="4354" y="2089"/>
                <a:ext cx="72" cy="34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Line 94"/>
              <p:cNvSpPr>
                <a:spLocks noChangeShapeType="1"/>
              </p:cNvSpPr>
              <p:nvPr/>
            </p:nvSpPr>
            <p:spPr bwMode="auto">
              <a:xfrm rot="16200000" flipV="1">
                <a:off x="4717" y="2278"/>
                <a:ext cx="130" cy="2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546" name="Rectangle 37"/>
          <p:cNvSpPr>
            <a:spLocks noChangeArrowheads="1"/>
          </p:cNvSpPr>
          <p:nvPr/>
        </p:nvSpPr>
        <p:spPr bwMode="auto">
          <a:xfrm>
            <a:off x="533400" y="124974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Инвариантность </a:t>
            </a:r>
            <a:r>
              <a:rPr lang="ru-RU" sz="2400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к перспективным искажениям – проективные инварианты </a:t>
            </a:r>
            <a:r>
              <a:rPr lang="en-US" dirty="0"/>
              <a:t>(</a:t>
            </a:r>
            <a:r>
              <a:rPr lang="en-US" dirty="0" err="1"/>
              <a:t>Rothwell</a:t>
            </a:r>
            <a:r>
              <a:rPr lang="en-US" dirty="0"/>
              <a:t> et al., 1992</a:t>
            </a:r>
            <a:r>
              <a:rPr lang="en-US" dirty="0" smtClean="0"/>
              <a:t>)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5867400" cy="1143000"/>
          </a:xfrm>
        </p:spPr>
        <p:txBody>
          <a:bodyPr/>
          <a:lstStyle/>
          <a:p>
            <a:r>
              <a:rPr lang="ru-RU" smtClean="0"/>
              <a:t>Схема простого алгоритма</a:t>
            </a:r>
          </a:p>
        </p:txBody>
      </p:sp>
      <p:pic>
        <p:nvPicPr>
          <p:cNvPr id="18435" name="Picture 2" descr="secret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secret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0016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secret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130016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secret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075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Curved Left Arrow 6"/>
          <p:cNvSpPr>
            <a:spLocks noChangeArrowheads="1"/>
          </p:cNvSpPr>
          <p:nvPr/>
        </p:nvSpPr>
        <p:spPr bwMode="auto">
          <a:xfrm>
            <a:off x="8077200" y="2657475"/>
            <a:ext cx="571500" cy="1643063"/>
          </a:xfrm>
          <a:prstGeom prst="curvedLeftArrow">
            <a:avLst>
              <a:gd name="adj1" fmla="val 21296"/>
              <a:gd name="adj2" fmla="val 55503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40" name="Right Arrow 7"/>
          <p:cNvSpPr>
            <a:spLocks noChangeArrowheads="1"/>
          </p:cNvSpPr>
          <p:nvPr/>
        </p:nvSpPr>
        <p:spPr bwMode="auto">
          <a:xfrm>
            <a:off x="4278313" y="2157413"/>
            <a:ext cx="500062" cy="57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8441" name="Left Arrow 8"/>
          <p:cNvSpPr>
            <a:spLocks noChangeArrowheads="1"/>
          </p:cNvSpPr>
          <p:nvPr/>
        </p:nvSpPr>
        <p:spPr bwMode="auto">
          <a:xfrm>
            <a:off x="4311650" y="4586288"/>
            <a:ext cx="428625" cy="571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Схема простого алгоритма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7543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/>
              <a:t> Предобработка изображения для упрощения анализа (например – шумоподавление)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ru-RU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/>
              <a:t> Выделение на изображении </a:t>
            </a:r>
            <a:r>
              <a:rPr lang="ru-RU" dirty="0" smtClean="0"/>
              <a:t>контрастных областей-кандидатов </a:t>
            </a:r>
            <a:r>
              <a:rPr lang="ru-RU" dirty="0"/>
              <a:t>в которых может находится искомый объект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/>
              <a:t> Вычисление признаков (инвариантов) по выделенным фрагментам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ru-RU" dirty="0" smtClean="0"/>
              <a:t>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/>
              <a:t> Проверка </a:t>
            </a:r>
            <a:r>
              <a:rPr lang="ru-RU" dirty="0"/>
              <a:t>– является ли фрагмент изображения изображением нужного нам </a:t>
            </a:r>
            <a:r>
              <a:rPr lang="ru-RU" dirty="0" smtClean="0"/>
              <a:t>объекта по измеренным параметрам</a:t>
            </a:r>
            <a:endParaRPr lang="ru-RU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-76200"/>
            <a:ext cx="7793037" cy="1143000"/>
          </a:xfrm>
        </p:spPr>
        <p:txBody>
          <a:bodyPr/>
          <a:lstStyle/>
          <a:p>
            <a:pPr eaLnBrk="1" hangingPunct="1"/>
            <a:r>
              <a:rPr lang="ru-RU" smtClean="0"/>
              <a:t>Бинаризация изображений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90600" y="3581400"/>
            <a:ext cx="7086600" cy="30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ru-RU" dirty="0"/>
              <a:t>  </a:t>
            </a:r>
            <a:r>
              <a:rPr lang="ru-RU" sz="2200" dirty="0" smtClean="0"/>
              <a:t>Пиксель </a:t>
            </a:r>
            <a:r>
              <a:rPr lang="ru-RU" sz="2200" dirty="0"/>
              <a:t>бинарного изображения может принимать только значения 0 и 1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ru-RU" sz="2200" dirty="0"/>
              <a:t>  Бинаризация – построение бинарного изображения по полутоновому / цветному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ru-RU" sz="2200" dirty="0"/>
              <a:t>  Смысл?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ru-RU" dirty="0"/>
              <a:t> </a:t>
            </a:r>
            <a:r>
              <a:rPr lang="ru-RU" sz="2000" dirty="0"/>
              <a:t> Разделить изображение на фон и контрастные объекты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ru-RU" sz="2000" dirty="0"/>
              <a:t>  Объекты помечены 1, фон 0</a:t>
            </a:r>
          </a:p>
        </p:txBody>
      </p:sp>
      <p:pic>
        <p:nvPicPr>
          <p:cNvPr id="20485" name="Picture 5" descr="thresh_bi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276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thresh_exa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3200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038600" y="23622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Пороговая фильтрация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1463675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1125538"/>
            <a:ext cx="70866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/>
              <a:t> Простейший вариант - пороговая фильтрация (</a:t>
            </a:r>
            <a:r>
              <a:rPr lang="en-US"/>
              <a:t>thresholding)</a:t>
            </a:r>
            <a:endParaRPr lang="ru-RU"/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/>
              <a:t>  Выделение областей, яркость которых выше/ниже некоторого порога, заданного «извне»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/>
          </a:p>
        </p:txBody>
      </p:sp>
      <p:pic>
        <p:nvPicPr>
          <p:cNvPr id="21509" name="Picture 5" descr="thresh_bi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657600"/>
            <a:ext cx="3276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thresh_exa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57600"/>
            <a:ext cx="3200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962400" y="48768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Пороговая фильтрация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7086600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dirty="0"/>
              <a:t>Более интересный способ – определение порога автоматически, по характеристикам </a:t>
            </a:r>
            <a:r>
              <a:rPr lang="ru-RU" dirty="0" smtClean="0"/>
              <a:t>изображения</a:t>
            </a:r>
            <a:endParaRPr lang="en-US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/>
              <a:t> Анализ гистограммы </a:t>
            </a:r>
            <a:endParaRPr lang="ru-RU" sz="1400" dirty="0"/>
          </a:p>
        </p:txBody>
      </p:sp>
      <p:pic>
        <p:nvPicPr>
          <p:cNvPr id="22533" name="Picture 5" descr="fip3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732213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fip3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732213"/>
            <a:ext cx="37338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93038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Анализ гистограммы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76263" y="1371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86600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1800" dirty="0" smtClean="0"/>
              <a:t>Анализ симметричного пика гистограммы</a:t>
            </a:r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1800" dirty="0" smtClean="0"/>
              <a:t>Применяется </a:t>
            </a:r>
            <a:r>
              <a:rPr lang="ru-RU" sz="1800" dirty="0"/>
              <a:t>когда фон изображения дает </a:t>
            </a:r>
            <a:br>
              <a:rPr lang="ru-RU" sz="1800" dirty="0"/>
            </a:br>
            <a:r>
              <a:rPr lang="ru-RU" sz="1800" dirty="0"/>
              <a:t>отчетливый и доминирующий пик гистограммы, симметричный относительно своего центра.</a:t>
            </a:r>
            <a:endParaRPr lang="en-US" sz="1800" dirty="0"/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800" dirty="0"/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800" dirty="0"/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r>
              <a:rPr lang="ru-RU" sz="1600" dirty="0"/>
              <a:t>Сгладить гистограмму</a:t>
            </a:r>
            <a:r>
              <a:rPr lang="en-US" sz="1600" dirty="0"/>
              <a:t>;</a:t>
            </a:r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r>
              <a:rPr lang="ru-RU" sz="1600" dirty="0"/>
              <a:t>Найти ячейку гистограммы </a:t>
            </a:r>
            <a:r>
              <a:rPr lang="en-US" sz="1600" dirty="0" err="1"/>
              <a:t>h</a:t>
            </a:r>
            <a:r>
              <a:rPr lang="en-US" sz="1600" baseline="-25000" dirty="0" err="1"/>
              <a:t>max</a:t>
            </a:r>
            <a:r>
              <a:rPr lang="ru-RU" sz="1600" dirty="0"/>
              <a:t> с максимальным значением</a:t>
            </a:r>
            <a:r>
              <a:rPr lang="en-US" sz="1600" dirty="0"/>
              <a:t>;</a:t>
            </a:r>
            <a:endParaRPr lang="ru-RU" sz="1600" dirty="0"/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r>
              <a:rPr lang="ru-RU" sz="1600" dirty="0"/>
              <a:t>На стороне гистограммы не относящейся к объекту (на примере – справа от пика фона)</a:t>
            </a:r>
            <a:r>
              <a:rPr lang="en-US" sz="1600" dirty="0"/>
              <a:t> </a:t>
            </a:r>
            <a:r>
              <a:rPr lang="ru-RU" sz="1600" dirty="0"/>
              <a:t>найти яркость </a:t>
            </a:r>
            <a:r>
              <a:rPr lang="en-US" sz="1600" dirty="0"/>
              <a:t>h</a:t>
            </a:r>
            <a:r>
              <a:rPr lang="en-US" sz="1600" baseline="-25000" dirty="0"/>
              <a:t>p</a:t>
            </a:r>
            <a:r>
              <a:rPr lang="en-US" sz="1600" dirty="0"/>
              <a:t>, </a:t>
            </a:r>
            <a:r>
              <a:rPr lang="ru-RU" sz="1600" dirty="0"/>
              <a:t>количество пикселей с яркостью </a:t>
            </a:r>
            <a:r>
              <a:rPr lang="en-US" sz="1600" dirty="0"/>
              <a:t>&gt;</a:t>
            </a:r>
            <a:r>
              <a:rPr lang="ru-RU" sz="1600" dirty="0"/>
              <a:t>=</a:t>
            </a:r>
            <a:r>
              <a:rPr lang="en-US" sz="1600" dirty="0"/>
              <a:t> h</a:t>
            </a:r>
            <a:r>
              <a:rPr lang="en-US" sz="1600" baseline="-25000" dirty="0"/>
              <a:t>p</a:t>
            </a:r>
            <a:r>
              <a:rPr lang="en-US" sz="1600" dirty="0"/>
              <a:t> </a:t>
            </a:r>
            <a:r>
              <a:rPr lang="ru-RU" sz="1600" dirty="0"/>
              <a:t>равняется </a:t>
            </a:r>
            <a:r>
              <a:rPr lang="en-US" sz="1600" dirty="0"/>
              <a:t>p% </a:t>
            </a:r>
            <a:r>
              <a:rPr lang="ru-RU" sz="1600" dirty="0"/>
              <a:t>(например 5</a:t>
            </a:r>
            <a:r>
              <a:rPr lang="en-US" sz="1600" dirty="0"/>
              <a:t>%) </a:t>
            </a:r>
            <a:r>
              <a:rPr lang="ru-RU" sz="1600" dirty="0"/>
              <a:t>от пикселей яркости которых </a:t>
            </a:r>
            <a:r>
              <a:rPr lang="en-US" sz="1600" dirty="0"/>
              <a:t>&gt;= </a:t>
            </a:r>
            <a:r>
              <a:rPr lang="en-US" sz="1600" dirty="0" err="1"/>
              <a:t>h</a:t>
            </a:r>
            <a:r>
              <a:rPr lang="en-US" sz="1600" baseline="-25000" dirty="0" err="1"/>
              <a:t>max</a:t>
            </a:r>
            <a:r>
              <a:rPr lang="en-US" sz="1600" baseline="-25000" dirty="0"/>
              <a:t>;</a:t>
            </a:r>
            <a:endParaRPr lang="en-US" sz="1600" dirty="0"/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r>
              <a:rPr lang="ru-RU" sz="1600" dirty="0"/>
              <a:t>Пересчитать порог </a:t>
            </a:r>
            <a:r>
              <a:rPr lang="en-US" sz="1600" dirty="0"/>
              <a:t>T =</a:t>
            </a:r>
            <a:r>
              <a:rPr lang="ru-RU" sz="1600" dirty="0"/>
              <a:t> </a:t>
            </a:r>
            <a:r>
              <a:rPr lang="en-US" sz="1600" dirty="0" err="1"/>
              <a:t>h</a:t>
            </a:r>
            <a:r>
              <a:rPr lang="en-US" sz="1600" baseline="-25000" dirty="0" err="1"/>
              <a:t>max</a:t>
            </a:r>
            <a:r>
              <a:rPr lang="en-US" sz="1600" baseline="-25000" dirty="0"/>
              <a:t> </a:t>
            </a:r>
            <a:r>
              <a:rPr lang="en-US" sz="1600" dirty="0"/>
              <a:t>- (h</a:t>
            </a:r>
            <a:r>
              <a:rPr lang="en-US" sz="1600" baseline="-25000" dirty="0"/>
              <a:t>p </a:t>
            </a:r>
            <a:r>
              <a:rPr lang="en-US" sz="1600" dirty="0"/>
              <a:t>- </a:t>
            </a:r>
            <a:r>
              <a:rPr lang="en-US" sz="1600" dirty="0" err="1"/>
              <a:t>h</a:t>
            </a:r>
            <a:r>
              <a:rPr lang="en-US" sz="1600" baseline="-25000" dirty="0" err="1"/>
              <a:t>max</a:t>
            </a:r>
            <a:r>
              <a:rPr lang="en-US" sz="1600" dirty="0"/>
              <a:t>);</a:t>
            </a:r>
            <a:endParaRPr lang="en-US" sz="1600" dirty="0">
              <a:solidFill>
                <a:schemeClr val="folHlink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1600" dirty="0"/>
          </a:p>
        </p:txBody>
      </p:sp>
      <p:pic>
        <p:nvPicPr>
          <p:cNvPr id="23557" name="Picture 6" descr="fip3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1263" y="1676400"/>
            <a:ext cx="24384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fip3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125" y="48260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thresh_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4550" y="4810125"/>
            <a:ext cx="143986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-76200"/>
            <a:ext cx="7793037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Адаптивная бинаризация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14224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14986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 dirty="0"/>
              <a:t>	Необходима в случае неравномерной яркости фона</a:t>
            </a:r>
            <a:r>
              <a:rPr lang="en-US" sz="2000" dirty="0"/>
              <a:t>/</a:t>
            </a:r>
            <a:r>
              <a:rPr lang="ru-RU" sz="2000" dirty="0"/>
              <a:t>объекта.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4581" name="Picture 6" descr="wd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65400"/>
            <a:ext cx="3049588" cy="230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2" name="Picture 7" descr="wdg3th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551113"/>
            <a:ext cx="3068638" cy="232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41363" y="-76200"/>
            <a:ext cx="7793037" cy="1143000"/>
          </a:xfrm>
        </p:spPr>
        <p:txBody>
          <a:bodyPr/>
          <a:lstStyle/>
          <a:p>
            <a:pPr eaLnBrk="1" hangingPunct="1"/>
            <a:r>
              <a:rPr lang="ru-RU" smtClean="0"/>
              <a:t>Адаптивная бинаризация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685800" y="14478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685800" y="1524000"/>
            <a:ext cx="70866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800"/>
              <a:t>	Необходима в случае неравномерной яркости фона</a:t>
            </a:r>
            <a:r>
              <a:rPr lang="en-US" sz="1800"/>
              <a:t>/</a:t>
            </a:r>
            <a:r>
              <a:rPr lang="ru-RU" sz="1800"/>
              <a:t>объекта.</a:t>
            </a:r>
            <a:br>
              <a:rPr lang="ru-RU" sz="1800"/>
            </a:br>
            <a:endParaRPr lang="ru-RU" sz="1800"/>
          </a:p>
          <a:p>
            <a:pPr marL="457200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r>
              <a:rPr lang="ru-RU" sz="1600"/>
              <a:t>Для каждого пикселя изображения </a:t>
            </a:r>
            <a:r>
              <a:rPr lang="en-US" sz="1600" i="1"/>
              <a:t>I(x, y)</a:t>
            </a:r>
            <a:r>
              <a:rPr lang="en-US" sz="1600"/>
              <a:t>:</a:t>
            </a:r>
          </a:p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r>
              <a:rPr lang="ru-RU" sz="1600"/>
              <a:t>В окрестности пикселя радиуса </a:t>
            </a:r>
            <a:r>
              <a:rPr lang="en-US" sz="1600" i="1"/>
              <a:t>r</a:t>
            </a:r>
            <a:r>
              <a:rPr lang="en-US" sz="1600"/>
              <a:t> </a:t>
            </a:r>
            <a:r>
              <a:rPr lang="ru-RU" sz="1600"/>
              <a:t>высчитывается индивидуальный для данного пикселя</a:t>
            </a:r>
            <a:r>
              <a:rPr lang="en-US" sz="1600"/>
              <a:t> </a:t>
            </a:r>
            <a:r>
              <a:rPr lang="ru-RU" sz="1600"/>
              <a:t>порог </a:t>
            </a:r>
            <a:r>
              <a:rPr lang="en-US" sz="1600" i="1"/>
              <a:t>T</a:t>
            </a:r>
            <a:r>
              <a:rPr lang="en-US" sz="1600"/>
              <a:t>;</a:t>
            </a:r>
            <a:endParaRPr lang="ru-RU" sz="1600"/>
          </a:p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r>
              <a:rPr lang="ru-RU" sz="1600"/>
              <a:t>Если </a:t>
            </a:r>
            <a:r>
              <a:rPr lang="en-US" sz="1600" i="1"/>
              <a:t>I(x, y) &gt; T + C </a:t>
            </a:r>
            <a:r>
              <a:rPr lang="en-US" sz="1600"/>
              <a:t>, </a:t>
            </a:r>
            <a:r>
              <a:rPr lang="ru-RU" sz="1600"/>
              <a:t>результат</a:t>
            </a:r>
            <a:r>
              <a:rPr lang="en-US" sz="1600"/>
              <a:t> 1, </a:t>
            </a:r>
            <a:r>
              <a:rPr lang="ru-RU" sz="1600"/>
              <a:t>иначе 0</a:t>
            </a:r>
            <a:r>
              <a:rPr lang="en-US" sz="1600"/>
              <a:t>;</a:t>
            </a:r>
          </a:p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endParaRPr lang="en-US" sz="1600"/>
          </a:p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AutoNum type="arabicPeriod"/>
            </a:pPr>
            <a:endParaRPr lang="en-US" sz="1600"/>
          </a:p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1600"/>
              <a:t>Варианты выбора </a:t>
            </a:r>
            <a:r>
              <a:rPr lang="en-US" sz="1600"/>
              <a:t>T:</a:t>
            </a:r>
          </a:p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1600" i="1"/>
              <a:t>T = mean</a:t>
            </a:r>
          </a:p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1600" i="1"/>
              <a:t>T = median</a:t>
            </a:r>
          </a:p>
          <a:p>
            <a:pPr marL="914400" lvl="1" indent="-4572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1600" i="1"/>
              <a:t>T = (min + max) / 2</a:t>
            </a:r>
            <a:endParaRPr lang="ru-RU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5325" y="228600"/>
            <a:ext cx="3132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+mj-lt"/>
              </a:rPr>
              <a:t>Сопоставление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483" name="Picture 3" descr="~lwf0000 copy"/>
          <p:cNvPicPr>
            <a:picLocks noChangeAspect="1" noChangeArrowheads="1"/>
          </p:cNvPicPr>
          <p:nvPr/>
        </p:nvPicPr>
        <p:blipFill>
          <a:blip r:embed="rId3"/>
          <a:srcRect l="4445" t="2174" b="6281"/>
          <a:stretch>
            <a:fillRect/>
          </a:stretch>
        </p:blipFill>
        <p:spPr bwMode="auto">
          <a:xfrm>
            <a:off x="469900" y="958850"/>
            <a:ext cx="81915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0000" y="4019550"/>
            <a:ext cx="1562100" cy="1212850"/>
            <a:chOff x="4000" y="2664"/>
            <a:chExt cx="984" cy="764"/>
          </a:xfrm>
        </p:grpSpPr>
        <p:sp>
          <p:nvSpPr>
            <p:cNvPr id="20547" name="Line 5"/>
            <p:cNvSpPr>
              <a:spLocks noChangeShapeType="1"/>
            </p:cNvSpPr>
            <p:nvPr/>
          </p:nvSpPr>
          <p:spPr bwMode="auto">
            <a:xfrm>
              <a:off x="4004" y="3000"/>
              <a:ext cx="16" cy="35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0548" name="Line 6"/>
            <p:cNvSpPr>
              <a:spLocks noChangeShapeType="1"/>
            </p:cNvSpPr>
            <p:nvPr/>
          </p:nvSpPr>
          <p:spPr bwMode="auto">
            <a:xfrm>
              <a:off x="4020" y="3352"/>
              <a:ext cx="724" cy="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0549" name="Line 7"/>
            <p:cNvSpPr>
              <a:spLocks noChangeShapeType="1"/>
            </p:cNvSpPr>
            <p:nvPr/>
          </p:nvSpPr>
          <p:spPr bwMode="auto">
            <a:xfrm flipV="1">
              <a:off x="4744" y="3324"/>
              <a:ext cx="240" cy="1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0550" name="Line 8"/>
            <p:cNvSpPr>
              <a:spLocks noChangeShapeType="1"/>
            </p:cNvSpPr>
            <p:nvPr/>
          </p:nvSpPr>
          <p:spPr bwMode="auto">
            <a:xfrm flipH="1" flipV="1">
              <a:off x="4612" y="2664"/>
              <a:ext cx="372" cy="66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0551" name="Line 9"/>
            <p:cNvSpPr>
              <a:spLocks noChangeShapeType="1"/>
            </p:cNvSpPr>
            <p:nvPr/>
          </p:nvSpPr>
          <p:spPr bwMode="auto">
            <a:xfrm flipH="1">
              <a:off x="4488" y="2664"/>
              <a:ext cx="124" cy="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0552" name="Line 10"/>
            <p:cNvSpPr>
              <a:spLocks noChangeShapeType="1"/>
            </p:cNvSpPr>
            <p:nvPr/>
          </p:nvSpPr>
          <p:spPr bwMode="auto">
            <a:xfrm>
              <a:off x="4484" y="2696"/>
              <a:ext cx="24" cy="3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0553" name="Line 11"/>
            <p:cNvSpPr>
              <a:spLocks noChangeShapeType="1"/>
            </p:cNvSpPr>
            <p:nvPr/>
          </p:nvSpPr>
          <p:spPr bwMode="auto">
            <a:xfrm flipV="1">
              <a:off x="4000" y="2964"/>
              <a:ext cx="140" cy="3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20554" name="Line 12"/>
            <p:cNvSpPr>
              <a:spLocks noChangeShapeType="1"/>
            </p:cNvSpPr>
            <p:nvPr/>
          </p:nvSpPr>
          <p:spPr bwMode="auto">
            <a:xfrm>
              <a:off x="4140" y="2960"/>
              <a:ext cx="676" cy="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9144000" y="63627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457200" y="958850"/>
            <a:ext cx="8204200" cy="4991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24000" y="3857625"/>
            <a:ext cx="2209800" cy="2162175"/>
            <a:chOff x="960" y="2562"/>
            <a:chExt cx="1392" cy="1362"/>
          </a:xfrm>
        </p:grpSpPr>
        <p:sp>
          <p:nvSpPr>
            <p:cNvPr id="20490" name="Oval 16"/>
            <p:cNvSpPr>
              <a:spLocks noChangeArrowheads="1"/>
            </p:cNvSpPr>
            <p:nvPr/>
          </p:nvSpPr>
          <p:spPr bwMode="auto">
            <a:xfrm>
              <a:off x="1098" y="3339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1" name="Oval 17"/>
            <p:cNvSpPr>
              <a:spLocks noChangeArrowheads="1"/>
            </p:cNvSpPr>
            <p:nvPr/>
          </p:nvSpPr>
          <p:spPr bwMode="auto">
            <a:xfrm>
              <a:off x="1326" y="3399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2" name="Oval 18"/>
            <p:cNvSpPr>
              <a:spLocks noChangeArrowheads="1"/>
            </p:cNvSpPr>
            <p:nvPr/>
          </p:nvSpPr>
          <p:spPr bwMode="auto">
            <a:xfrm>
              <a:off x="1362" y="3648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3" name="Oval 19"/>
            <p:cNvSpPr>
              <a:spLocks noChangeArrowheads="1"/>
            </p:cNvSpPr>
            <p:nvPr/>
          </p:nvSpPr>
          <p:spPr bwMode="auto">
            <a:xfrm>
              <a:off x="1119" y="3582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4" name="Oval 20"/>
            <p:cNvSpPr>
              <a:spLocks noChangeArrowheads="1"/>
            </p:cNvSpPr>
            <p:nvPr/>
          </p:nvSpPr>
          <p:spPr bwMode="auto">
            <a:xfrm>
              <a:off x="1203" y="347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5" name="Oval 21"/>
            <p:cNvSpPr>
              <a:spLocks noChangeArrowheads="1"/>
            </p:cNvSpPr>
            <p:nvPr/>
          </p:nvSpPr>
          <p:spPr bwMode="auto">
            <a:xfrm>
              <a:off x="1317" y="360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6" name="Oval 22"/>
            <p:cNvSpPr>
              <a:spLocks noChangeArrowheads="1"/>
            </p:cNvSpPr>
            <p:nvPr/>
          </p:nvSpPr>
          <p:spPr bwMode="auto">
            <a:xfrm>
              <a:off x="1206" y="3408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7" name="Oval 23"/>
            <p:cNvSpPr>
              <a:spLocks noChangeArrowheads="1"/>
            </p:cNvSpPr>
            <p:nvPr/>
          </p:nvSpPr>
          <p:spPr bwMode="auto">
            <a:xfrm>
              <a:off x="1260" y="3291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8" name="Oval 24"/>
            <p:cNvSpPr>
              <a:spLocks noChangeArrowheads="1"/>
            </p:cNvSpPr>
            <p:nvPr/>
          </p:nvSpPr>
          <p:spPr bwMode="auto">
            <a:xfrm>
              <a:off x="1353" y="3255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499" name="Oval 25"/>
            <p:cNvSpPr>
              <a:spLocks noChangeArrowheads="1"/>
            </p:cNvSpPr>
            <p:nvPr/>
          </p:nvSpPr>
          <p:spPr bwMode="auto">
            <a:xfrm>
              <a:off x="1341" y="3351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0" name="Oval 26"/>
            <p:cNvSpPr>
              <a:spLocks noChangeArrowheads="1"/>
            </p:cNvSpPr>
            <p:nvPr/>
          </p:nvSpPr>
          <p:spPr bwMode="auto">
            <a:xfrm>
              <a:off x="1434" y="3309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1" name="Oval 27"/>
            <p:cNvSpPr>
              <a:spLocks noChangeArrowheads="1"/>
            </p:cNvSpPr>
            <p:nvPr/>
          </p:nvSpPr>
          <p:spPr bwMode="auto">
            <a:xfrm>
              <a:off x="1590" y="3312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2" name="Oval 28"/>
            <p:cNvSpPr>
              <a:spLocks noChangeArrowheads="1"/>
            </p:cNvSpPr>
            <p:nvPr/>
          </p:nvSpPr>
          <p:spPr bwMode="auto">
            <a:xfrm>
              <a:off x="1596" y="3561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3" name="Oval 29"/>
            <p:cNvSpPr>
              <a:spLocks noChangeArrowheads="1"/>
            </p:cNvSpPr>
            <p:nvPr/>
          </p:nvSpPr>
          <p:spPr bwMode="auto">
            <a:xfrm>
              <a:off x="1575" y="3393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4" name="Oval 30"/>
            <p:cNvSpPr>
              <a:spLocks noChangeArrowheads="1"/>
            </p:cNvSpPr>
            <p:nvPr/>
          </p:nvSpPr>
          <p:spPr bwMode="auto">
            <a:xfrm>
              <a:off x="1221" y="3012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5" name="Oval 31"/>
            <p:cNvSpPr>
              <a:spLocks noChangeArrowheads="1"/>
            </p:cNvSpPr>
            <p:nvPr/>
          </p:nvSpPr>
          <p:spPr bwMode="auto">
            <a:xfrm>
              <a:off x="1347" y="296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6" name="Oval 32"/>
            <p:cNvSpPr>
              <a:spLocks noChangeArrowheads="1"/>
            </p:cNvSpPr>
            <p:nvPr/>
          </p:nvSpPr>
          <p:spPr bwMode="auto">
            <a:xfrm>
              <a:off x="1698" y="270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7" name="Oval 33"/>
            <p:cNvSpPr>
              <a:spLocks noChangeArrowheads="1"/>
            </p:cNvSpPr>
            <p:nvPr/>
          </p:nvSpPr>
          <p:spPr bwMode="auto">
            <a:xfrm>
              <a:off x="2037" y="303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8" name="Oval 34"/>
            <p:cNvSpPr>
              <a:spLocks noChangeArrowheads="1"/>
            </p:cNvSpPr>
            <p:nvPr/>
          </p:nvSpPr>
          <p:spPr bwMode="auto">
            <a:xfrm>
              <a:off x="2202" y="3321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09" name="Oval 35"/>
            <p:cNvSpPr>
              <a:spLocks noChangeArrowheads="1"/>
            </p:cNvSpPr>
            <p:nvPr/>
          </p:nvSpPr>
          <p:spPr bwMode="auto">
            <a:xfrm>
              <a:off x="1971" y="3423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0" name="Oval 36"/>
            <p:cNvSpPr>
              <a:spLocks noChangeArrowheads="1"/>
            </p:cNvSpPr>
            <p:nvPr/>
          </p:nvSpPr>
          <p:spPr bwMode="auto">
            <a:xfrm>
              <a:off x="1782" y="3063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1" name="Oval 37"/>
            <p:cNvSpPr>
              <a:spLocks noChangeArrowheads="1"/>
            </p:cNvSpPr>
            <p:nvPr/>
          </p:nvSpPr>
          <p:spPr bwMode="auto">
            <a:xfrm>
              <a:off x="1944" y="3078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2" name="Oval 38"/>
            <p:cNvSpPr>
              <a:spLocks noChangeArrowheads="1"/>
            </p:cNvSpPr>
            <p:nvPr/>
          </p:nvSpPr>
          <p:spPr bwMode="auto">
            <a:xfrm>
              <a:off x="2103" y="339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3" name="Oval 39"/>
            <p:cNvSpPr>
              <a:spLocks noChangeArrowheads="1"/>
            </p:cNvSpPr>
            <p:nvPr/>
          </p:nvSpPr>
          <p:spPr bwMode="auto">
            <a:xfrm>
              <a:off x="1506" y="3525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4" name="Oval 40"/>
            <p:cNvSpPr>
              <a:spLocks noChangeArrowheads="1"/>
            </p:cNvSpPr>
            <p:nvPr/>
          </p:nvSpPr>
          <p:spPr bwMode="auto">
            <a:xfrm>
              <a:off x="1839" y="266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5" name="Oval 41"/>
            <p:cNvSpPr>
              <a:spLocks noChangeArrowheads="1"/>
            </p:cNvSpPr>
            <p:nvPr/>
          </p:nvSpPr>
          <p:spPr bwMode="auto">
            <a:xfrm>
              <a:off x="1719" y="299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6" name="Oval 42"/>
            <p:cNvSpPr>
              <a:spLocks noChangeArrowheads="1"/>
            </p:cNvSpPr>
            <p:nvPr/>
          </p:nvSpPr>
          <p:spPr bwMode="auto">
            <a:xfrm>
              <a:off x="960" y="2562"/>
              <a:ext cx="1392" cy="136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0517" name="Oval 43"/>
            <p:cNvSpPr>
              <a:spLocks noChangeArrowheads="1"/>
            </p:cNvSpPr>
            <p:nvPr/>
          </p:nvSpPr>
          <p:spPr bwMode="auto">
            <a:xfrm>
              <a:off x="1107" y="282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8" name="Oval 44"/>
            <p:cNvSpPr>
              <a:spLocks noChangeArrowheads="1"/>
            </p:cNvSpPr>
            <p:nvPr/>
          </p:nvSpPr>
          <p:spPr bwMode="auto">
            <a:xfrm>
              <a:off x="1267" y="277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19" name="Oval 45"/>
            <p:cNvSpPr>
              <a:spLocks noChangeArrowheads="1"/>
            </p:cNvSpPr>
            <p:nvPr/>
          </p:nvSpPr>
          <p:spPr bwMode="auto">
            <a:xfrm>
              <a:off x="1203" y="2768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0" name="Oval 46"/>
            <p:cNvSpPr>
              <a:spLocks noChangeArrowheads="1"/>
            </p:cNvSpPr>
            <p:nvPr/>
          </p:nvSpPr>
          <p:spPr bwMode="auto">
            <a:xfrm>
              <a:off x="1267" y="2712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1" name="Oval 47"/>
            <p:cNvSpPr>
              <a:spLocks noChangeArrowheads="1"/>
            </p:cNvSpPr>
            <p:nvPr/>
          </p:nvSpPr>
          <p:spPr bwMode="auto">
            <a:xfrm>
              <a:off x="1331" y="271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2" name="Oval 48"/>
            <p:cNvSpPr>
              <a:spLocks noChangeArrowheads="1"/>
            </p:cNvSpPr>
            <p:nvPr/>
          </p:nvSpPr>
          <p:spPr bwMode="auto">
            <a:xfrm>
              <a:off x="1311" y="278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3" name="Oval 49"/>
            <p:cNvSpPr>
              <a:spLocks noChangeArrowheads="1"/>
            </p:cNvSpPr>
            <p:nvPr/>
          </p:nvSpPr>
          <p:spPr bwMode="auto">
            <a:xfrm>
              <a:off x="1443" y="276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4" name="Oval 50"/>
            <p:cNvSpPr>
              <a:spLocks noChangeArrowheads="1"/>
            </p:cNvSpPr>
            <p:nvPr/>
          </p:nvSpPr>
          <p:spPr bwMode="auto">
            <a:xfrm>
              <a:off x="1519" y="2808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5" name="Oval 51"/>
            <p:cNvSpPr>
              <a:spLocks noChangeArrowheads="1"/>
            </p:cNvSpPr>
            <p:nvPr/>
          </p:nvSpPr>
          <p:spPr bwMode="auto">
            <a:xfrm>
              <a:off x="1587" y="278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6" name="Oval 52"/>
            <p:cNvSpPr>
              <a:spLocks noChangeArrowheads="1"/>
            </p:cNvSpPr>
            <p:nvPr/>
          </p:nvSpPr>
          <p:spPr bwMode="auto">
            <a:xfrm>
              <a:off x="1403" y="2628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7" name="Oval 53"/>
            <p:cNvSpPr>
              <a:spLocks noChangeArrowheads="1"/>
            </p:cNvSpPr>
            <p:nvPr/>
          </p:nvSpPr>
          <p:spPr bwMode="auto">
            <a:xfrm>
              <a:off x="1375" y="265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8" name="Oval 54"/>
            <p:cNvSpPr>
              <a:spLocks noChangeArrowheads="1"/>
            </p:cNvSpPr>
            <p:nvPr/>
          </p:nvSpPr>
          <p:spPr bwMode="auto">
            <a:xfrm>
              <a:off x="1475" y="266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29" name="Oval 55"/>
            <p:cNvSpPr>
              <a:spLocks noChangeArrowheads="1"/>
            </p:cNvSpPr>
            <p:nvPr/>
          </p:nvSpPr>
          <p:spPr bwMode="auto">
            <a:xfrm>
              <a:off x="1503" y="264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0" name="Oval 56"/>
            <p:cNvSpPr>
              <a:spLocks noChangeArrowheads="1"/>
            </p:cNvSpPr>
            <p:nvPr/>
          </p:nvSpPr>
          <p:spPr bwMode="auto">
            <a:xfrm>
              <a:off x="1527" y="2672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1" name="Oval 57"/>
            <p:cNvSpPr>
              <a:spLocks noChangeArrowheads="1"/>
            </p:cNvSpPr>
            <p:nvPr/>
          </p:nvSpPr>
          <p:spPr bwMode="auto">
            <a:xfrm>
              <a:off x="1615" y="262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2" name="Oval 58"/>
            <p:cNvSpPr>
              <a:spLocks noChangeArrowheads="1"/>
            </p:cNvSpPr>
            <p:nvPr/>
          </p:nvSpPr>
          <p:spPr bwMode="auto">
            <a:xfrm>
              <a:off x="1631" y="259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3" name="Oval 59"/>
            <p:cNvSpPr>
              <a:spLocks noChangeArrowheads="1"/>
            </p:cNvSpPr>
            <p:nvPr/>
          </p:nvSpPr>
          <p:spPr bwMode="auto">
            <a:xfrm>
              <a:off x="1779" y="267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4" name="Oval 60"/>
            <p:cNvSpPr>
              <a:spLocks noChangeArrowheads="1"/>
            </p:cNvSpPr>
            <p:nvPr/>
          </p:nvSpPr>
          <p:spPr bwMode="auto">
            <a:xfrm>
              <a:off x="1739" y="2612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5" name="Oval 61"/>
            <p:cNvSpPr>
              <a:spLocks noChangeArrowheads="1"/>
            </p:cNvSpPr>
            <p:nvPr/>
          </p:nvSpPr>
          <p:spPr bwMode="auto">
            <a:xfrm>
              <a:off x="1647" y="2668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6" name="Oval 62"/>
            <p:cNvSpPr>
              <a:spLocks noChangeArrowheads="1"/>
            </p:cNvSpPr>
            <p:nvPr/>
          </p:nvSpPr>
          <p:spPr bwMode="auto">
            <a:xfrm>
              <a:off x="1527" y="2732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7" name="Oval 63"/>
            <p:cNvSpPr>
              <a:spLocks noChangeArrowheads="1"/>
            </p:cNvSpPr>
            <p:nvPr/>
          </p:nvSpPr>
          <p:spPr bwMode="auto">
            <a:xfrm>
              <a:off x="1291" y="291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8" name="Oval 64"/>
            <p:cNvSpPr>
              <a:spLocks noChangeArrowheads="1"/>
            </p:cNvSpPr>
            <p:nvPr/>
          </p:nvSpPr>
          <p:spPr bwMode="auto">
            <a:xfrm>
              <a:off x="1139" y="296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39" name="Oval 65"/>
            <p:cNvSpPr>
              <a:spLocks noChangeArrowheads="1"/>
            </p:cNvSpPr>
            <p:nvPr/>
          </p:nvSpPr>
          <p:spPr bwMode="auto">
            <a:xfrm>
              <a:off x="1367" y="2848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40" name="Oval 66"/>
            <p:cNvSpPr>
              <a:spLocks noChangeArrowheads="1"/>
            </p:cNvSpPr>
            <p:nvPr/>
          </p:nvSpPr>
          <p:spPr bwMode="auto">
            <a:xfrm>
              <a:off x="1695" y="259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41" name="Oval 67"/>
            <p:cNvSpPr>
              <a:spLocks noChangeArrowheads="1"/>
            </p:cNvSpPr>
            <p:nvPr/>
          </p:nvSpPr>
          <p:spPr bwMode="auto">
            <a:xfrm>
              <a:off x="1771" y="358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42" name="Oval 68"/>
            <p:cNvSpPr>
              <a:spLocks noChangeArrowheads="1"/>
            </p:cNvSpPr>
            <p:nvPr/>
          </p:nvSpPr>
          <p:spPr bwMode="auto">
            <a:xfrm>
              <a:off x="1651" y="360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43" name="Oval 69"/>
            <p:cNvSpPr>
              <a:spLocks noChangeArrowheads="1"/>
            </p:cNvSpPr>
            <p:nvPr/>
          </p:nvSpPr>
          <p:spPr bwMode="auto">
            <a:xfrm>
              <a:off x="1847" y="3060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44" name="Oval 70"/>
            <p:cNvSpPr>
              <a:spLocks noChangeArrowheads="1"/>
            </p:cNvSpPr>
            <p:nvPr/>
          </p:nvSpPr>
          <p:spPr bwMode="auto">
            <a:xfrm>
              <a:off x="1891" y="3076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45" name="Oval 71"/>
            <p:cNvSpPr>
              <a:spLocks noChangeArrowheads="1"/>
            </p:cNvSpPr>
            <p:nvPr/>
          </p:nvSpPr>
          <p:spPr bwMode="auto">
            <a:xfrm>
              <a:off x="1503" y="3392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0546" name="Oval 72"/>
            <p:cNvSpPr>
              <a:spLocks noChangeArrowheads="1"/>
            </p:cNvSpPr>
            <p:nvPr/>
          </p:nvSpPr>
          <p:spPr bwMode="auto">
            <a:xfrm>
              <a:off x="1519" y="3284"/>
              <a:ext cx="50" cy="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0488" name="Rectangle 73"/>
          <p:cNvSpPr>
            <a:spLocks noChangeArrowheads="1"/>
          </p:cNvSpPr>
          <p:nvPr/>
        </p:nvSpPr>
        <p:spPr bwMode="auto">
          <a:xfrm>
            <a:off x="4470400" y="958850"/>
            <a:ext cx="254000" cy="499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489" name="Rectangle 74"/>
          <p:cNvSpPr>
            <a:spLocks noChangeArrowheads="1"/>
          </p:cNvSpPr>
          <p:nvPr/>
        </p:nvSpPr>
        <p:spPr bwMode="auto">
          <a:xfrm>
            <a:off x="457200" y="3308350"/>
            <a:ext cx="8204200" cy="279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" name="Rectangle 74"/>
          <p:cNvSpPr/>
          <p:nvPr/>
        </p:nvSpPr>
        <p:spPr>
          <a:xfrm>
            <a:off x="2590800" y="6172200"/>
            <a:ext cx="4243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+mn-lt"/>
              </a:rPr>
              <a:t>Huttenlocher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&amp;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Ullman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(1987)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93038" cy="1143000"/>
          </a:xfrm>
        </p:spPr>
        <p:txBody>
          <a:bodyPr/>
          <a:lstStyle/>
          <a:p>
            <a:pPr eaLnBrk="1" hangingPunct="1"/>
            <a:r>
              <a:rPr lang="ru-RU" smtClean="0"/>
              <a:t>Адаптивная бинаризация</a:t>
            </a:r>
          </a:p>
        </p:txBody>
      </p:sp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762000" y="2133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6628" name="Picture 1029" descr="s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195103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Picture 1030" descr="son1ad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362200"/>
            <a:ext cx="195103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0" name="Picture 1031" descr="son1ad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362200"/>
            <a:ext cx="195103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1" name="Picture 1032" descr="son1adp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8163" y="2362200"/>
            <a:ext cx="1951037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2" name="Text Box 1033"/>
          <p:cNvSpPr txBox="1">
            <a:spLocks noChangeArrowheads="1"/>
          </p:cNvSpPr>
          <p:nvPr/>
        </p:nvSpPr>
        <p:spPr bwMode="auto">
          <a:xfrm>
            <a:off x="2727325" y="511175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r=7, C=0</a:t>
            </a:r>
            <a:endParaRPr lang="ru-RU"/>
          </a:p>
        </p:txBody>
      </p:sp>
      <p:sp>
        <p:nvSpPr>
          <p:cNvPr id="26633" name="Text Box 1034"/>
          <p:cNvSpPr txBox="1">
            <a:spLocks noChangeArrowheads="1"/>
          </p:cNvSpPr>
          <p:nvPr/>
        </p:nvSpPr>
        <p:spPr bwMode="auto">
          <a:xfrm>
            <a:off x="4953000" y="510540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r=7, C=</a:t>
            </a:r>
            <a:r>
              <a:rPr lang="ru-RU"/>
              <a:t>7</a:t>
            </a:r>
          </a:p>
        </p:txBody>
      </p:sp>
      <p:sp>
        <p:nvSpPr>
          <p:cNvPr id="26634" name="Text Box 1035"/>
          <p:cNvSpPr txBox="1">
            <a:spLocks noChangeArrowheads="1"/>
          </p:cNvSpPr>
          <p:nvPr/>
        </p:nvSpPr>
        <p:spPr bwMode="auto">
          <a:xfrm>
            <a:off x="7239000" y="5105400"/>
            <a:ext cx="150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r=7</a:t>
            </a:r>
            <a:r>
              <a:rPr lang="ru-RU"/>
              <a:t>5</a:t>
            </a:r>
            <a:r>
              <a:rPr lang="en-US"/>
              <a:t>, C=</a:t>
            </a:r>
            <a:r>
              <a:rPr lang="ru-RU"/>
              <a:t>1</a:t>
            </a:r>
            <a:r>
              <a:rPr lang="en-US"/>
              <a:t>0</a:t>
            </a:r>
            <a:endParaRPr lang="ru-RU"/>
          </a:p>
        </p:txBody>
      </p:sp>
      <p:sp>
        <p:nvSpPr>
          <p:cNvPr id="26635" name="Text Box 1036"/>
          <p:cNvSpPr txBox="1">
            <a:spLocks noChangeArrowheads="1"/>
          </p:cNvSpPr>
          <p:nvPr/>
        </p:nvSpPr>
        <p:spPr bwMode="auto">
          <a:xfrm>
            <a:off x="533400" y="5105400"/>
            <a:ext cx="129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Исходное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848600" cy="1143000"/>
          </a:xfrm>
        </p:spPr>
        <p:txBody>
          <a:bodyPr/>
          <a:lstStyle/>
          <a:p>
            <a:pPr eaLnBrk="1" hangingPunct="1"/>
            <a:r>
              <a:rPr lang="ru-RU" smtClean="0"/>
              <a:t>Шум в бинарных изображениях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09625" y="12954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/>
              <a:t>Пример бинарного изображению с сильным шумом</a:t>
            </a:r>
          </a:p>
        </p:txBody>
      </p:sp>
      <p:pic>
        <p:nvPicPr>
          <p:cNvPr id="27652" name="Picture 4" descr="H:\vvp\Lecture\New\Morph\noise2_crop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1800225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5800" y="5124450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/>
              <a:t>Часто возникает из-за невозможности полностью подавить шум в изображениях, недостаточной контрастности объектов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76200"/>
            <a:ext cx="7848600" cy="1143000"/>
          </a:xfrm>
        </p:spPr>
        <p:txBody>
          <a:bodyPr/>
          <a:lstStyle/>
          <a:p>
            <a:pPr eaLnBrk="1" hangingPunct="1"/>
            <a:r>
              <a:rPr lang="ru-RU" smtClean="0"/>
              <a:t>Шум в бинарных изображениях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•"/>
            </a:pPr>
            <a:r>
              <a:rPr lang="ru-RU"/>
              <a:t> По одному пикселю невозможно определить – шум или объект?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•"/>
            </a:pPr>
            <a:r>
              <a:rPr lang="ru-RU"/>
              <a:t> Нужно рассматривать окрестность пикселя!</a:t>
            </a:r>
          </a:p>
        </p:txBody>
      </p:sp>
      <p:pic>
        <p:nvPicPr>
          <p:cNvPr id="28676" name="Picture 4" descr="H:\vvp\Lecture\New\Morph\noise2_crop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0480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411413" y="4632325"/>
            <a:ext cx="360362" cy="36036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Подавление и устранение шума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6858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/>
              <a:t>Широко известный способ - устранение шума с помощью операций математической морфологии: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/>
              <a:t> Сужение (</a:t>
            </a:r>
            <a:r>
              <a:rPr lang="en-US"/>
              <a:t>erosion)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/>
              <a:t> Расширение (</a:t>
            </a:r>
            <a:r>
              <a:rPr lang="en-US"/>
              <a:t>dilation)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/>
              <a:t> Закрытие (</a:t>
            </a:r>
            <a:r>
              <a:rPr lang="en-US"/>
              <a:t>closing)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 </a:t>
            </a:r>
            <a:r>
              <a:rPr lang="ru-RU"/>
              <a:t>Раскрытие </a:t>
            </a:r>
            <a:r>
              <a:rPr lang="en-US"/>
              <a:t>(opening)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Математическая морфология</a:t>
            </a:r>
          </a:p>
        </p:txBody>
      </p:sp>
      <p:grpSp>
        <p:nvGrpSpPr>
          <p:cNvPr id="30724" name="Group 104"/>
          <p:cNvGrpSpPr>
            <a:grpSpLocks/>
          </p:cNvGrpSpPr>
          <p:nvPr/>
        </p:nvGrpSpPr>
        <p:grpSpPr bwMode="auto">
          <a:xfrm>
            <a:off x="757238" y="1571625"/>
            <a:ext cx="3048000" cy="3048000"/>
            <a:chOff x="751" y="1616"/>
            <a:chExt cx="1920" cy="1920"/>
          </a:xfrm>
        </p:grpSpPr>
        <p:sp>
          <p:nvSpPr>
            <p:cNvPr id="30754" name="Rectangle 3"/>
            <p:cNvSpPr>
              <a:spLocks noChangeArrowheads="1"/>
            </p:cNvSpPr>
            <p:nvPr/>
          </p:nvSpPr>
          <p:spPr bwMode="auto">
            <a:xfrm>
              <a:off x="751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5" name="Rectangle 4"/>
            <p:cNvSpPr>
              <a:spLocks noChangeArrowheads="1"/>
            </p:cNvSpPr>
            <p:nvPr/>
          </p:nvSpPr>
          <p:spPr bwMode="auto">
            <a:xfrm>
              <a:off x="943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6" name="Rectangle 5"/>
            <p:cNvSpPr>
              <a:spLocks noChangeArrowheads="1"/>
            </p:cNvSpPr>
            <p:nvPr/>
          </p:nvSpPr>
          <p:spPr bwMode="auto">
            <a:xfrm>
              <a:off x="1135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7" name="Rectangle 6"/>
            <p:cNvSpPr>
              <a:spLocks noChangeArrowheads="1"/>
            </p:cNvSpPr>
            <p:nvPr/>
          </p:nvSpPr>
          <p:spPr bwMode="auto">
            <a:xfrm>
              <a:off x="1327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8" name="Rectangle 7"/>
            <p:cNvSpPr>
              <a:spLocks noChangeArrowheads="1"/>
            </p:cNvSpPr>
            <p:nvPr/>
          </p:nvSpPr>
          <p:spPr bwMode="auto">
            <a:xfrm>
              <a:off x="1519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9" name="Rectangle 8"/>
            <p:cNvSpPr>
              <a:spLocks noChangeArrowheads="1"/>
            </p:cNvSpPr>
            <p:nvPr/>
          </p:nvSpPr>
          <p:spPr bwMode="auto">
            <a:xfrm>
              <a:off x="1711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0" name="Rectangle 9"/>
            <p:cNvSpPr>
              <a:spLocks noChangeArrowheads="1"/>
            </p:cNvSpPr>
            <p:nvPr/>
          </p:nvSpPr>
          <p:spPr bwMode="auto">
            <a:xfrm>
              <a:off x="1903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1" name="Rectangle 10"/>
            <p:cNvSpPr>
              <a:spLocks noChangeArrowheads="1"/>
            </p:cNvSpPr>
            <p:nvPr/>
          </p:nvSpPr>
          <p:spPr bwMode="auto">
            <a:xfrm>
              <a:off x="2095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2" name="Rectangle 11"/>
            <p:cNvSpPr>
              <a:spLocks noChangeArrowheads="1"/>
            </p:cNvSpPr>
            <p:nvPr/>
          </p:nvSpPr>
          <p:spPr bwMode="auto">
            <a:xfrm>
              <a:off x="2287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3" name="Rectangle 12"/>
            <p:cNvSpPr>
              <a:spLocks noChangeArrowheads="1"/>
            </p:cNvSpPr>
            <p:nvPr/>
          </p:nvSpPr>
          <p:spPr bwMode="auto">
            <a:xfrm>
              <a:off x="2479" y="161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4" name="Rectangle 13"/>
            <p:cNvSpPr>
              <a:spLocks noChangeArrowheads="1"/>
            </p:cNvSpPr>
            <p:nvPr/>
          </p:nvSpPr>
          <p:spPr bwMode="auto">
            <a:xfrm>
              <a:off x="751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5" name="Rectangle 14"/>
            <p:cNvSpPr>
              <a:spLocks noChangeArrowheads="1"/>
            </p:cNvSpPr>
            <p:nvPr/>
          </p:nvSpPr>
          <p:spPr bwMode="auto">
            <a:xfrm>
              <a:off x="943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6" name="Rectangle 15"/>
            <p:cNvSpPr>
              <a:spLocks noChangeArrowheads="1"/>
            </p:cNvSpPr>
            <p:nvPr/>
          </p:nvSpPr>
          <p:spPr bwMode="auto">
            <a:xfrm>
              <a:off x="1135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7" name="Rectangle 16"/>
            <p:cNvSpPr>
              <a:spLocks noChangeArrowheads="1"/>
            </p:cNvSpPr>
            <p:nvPr/>
          </p:nvSpPr>
          <p:spPr bwMode="auto">
            <a:xfrm>
              <a:off x="1327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8" name="Rectangle 17"/>
            <p:cNvSpPr>
              <a:spLocks noChangeArrowheads="1"/>
            </p:cNvSpPr>
            <p:nvPr/>
          </p:nvSpPr>
          <p:spPr bwMode="auto">
            <a:xfrm>
              <a:off x="1519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9" name="Rectangle 18"/>
            <p:cNvSpPr>
              <a:spLocks noChangeArrowheads="1"/>
            </p:cNvSpPr>
            <p:nvPr/>
          </p:nvSpPr>
          <p:spPr bwMode="auto">
            <a:xfrm>
              <a:off x="1711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0" name="Rectangle 19"/>
            <p:cNvSpPr>
              <a:spLocks noChangeArrowheads="1"/>
            </p:cNvSpPr>
            <p:nvPr/>
          </p:nvSpPr>
          <p:spPr bwMode="auto">
            <a:xfrm>
              <a:off x="1903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1" name="Rectangle 20"/>
            <p:cNvSpPr>
              <a:spLocks noChangeArrowheads="1"/>
            </p:cNvSpPr>
            <p:nvPr/>
          </p:nvSpPr>
          <p:spPr bwMode="auto">
            <a:xfrm>
              <a:off x="2095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2" name="Rectangle 21"/>
            <p:cNvSpPr>
              <a:spLocks noChangeArrowheads="1"/>
            </p:cNvSpPr>
            <p:nvPr/>
          </p:nvSpPr>
          <p:spPr bwMode="auto">
            <a:xfrm>
              <a:off x="2287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3" name="Rectangle 22"/>
            <p:cNvSpPr>
              <a:spLocks noChangeArrowheads="1"/>
            </p:cNvSpPr>
            <p:nvPr/>
          </p:nvSpPr>
          <p:spPr bwMode="auto">
            <a:xfrm>
              <a:off x="2479" y="180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4" name="Rectangle 23"/>
            <p:cNvSpPr>
              <a:spLocks noChangeArrowheads="1"/>
            </p:cNvSpPr>
            <p:nvPr/>
          </p:nvSpPr>
          <p:spPr bwMode="auto">
            <a:xfrm>
              <a:off x="751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5" name="Rectangle 24"/>
            <p:cNvSpPr>
              <a:spLocks noChangeArrowheads="1"/>
            </p:cNvSpPr>
            <p:nvPr/>
          </p:nvSpPr>
          <p:spPr bwMode="auto">
            <a:xfrm>
              <a:off x="943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6" name="Rectangle 25"/>
            <p:cNvSpPr>
              <a:spLocks noChangeArrowheads="1"/>
            </p:cNvSpPr>
            <p:nvPr/>
          </p:nvSpPr>
          <p:spPr bwMode="auto">
            <a:xfrm>
              <a:off x="1135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7" name="Rectangle 26"/>
            <p:cNvSpPr>
              <a:spLocks noChangeArrowheads="1"/>
            </p:cNvSpPr>
            <p:nvPr/>
          </p:nvSpPr>
          <p:spPr bwMode="auto">
            <a:xfrm>
              <a:off x="1327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8" name="Rectangle 27"/>
            <p:cNvSpPr>
              <a:spLocks noChangeArrowheads="1"/>
            </p:cNvSpPr>
            <p:nvPr/>
          </p:nvSpPr>
          <p:spPr bwMode="auto">
            <a:xfrm>
              <a:off x="1519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9" name="Rectangle 28"/>
            <p:cNvSpPr>
              <a:spLocks noChangeArrowheads="1"/>
            </p:cNvSpPr>
            <p:nvPr/>
          </p:nvSpPr>
          <p:spPr bwMode="auto">
            <a:xfrm>
              <a:off x="1711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0" name="Rectangle 29"/>
            <p:cNvSpPr>
              <a:spLocks noChangeArrowheads="1"/>
            </p:cNvSpPr>
            <p:nvPr/>
          </p:nvSpPr>
          <p:spPr bwMode="auto">
            <a:xfrm>
              <a:off x="1903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1" name="Rectangle 30"/>
            <p:cNvSpPr>
              <a:spLocks noChangeArrowheads="1"/>
            </p:cNvSpPr>
            <p:nvPr/>
          </p:nvSpPr>
          <p:spPr bwMode="auto">
            <a:xfrm>
              <a:off x="2095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2" name="Rectangle 31"/>
            <p:cNvSpPr>
              <a:spLocks noChangeArrowheads="1"/>
            </p:cNvSpPr>
            <p:nvPr/>
          </p:nvSpPr>
          <p:spPr bwMode="auto">
            <a:xfrm>
              <a:off x="2287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3" name="Rectangle 32"/>
            <p:cNvSpPr>
              <a:spLocks noChangeArrowheads="1"/>
            </p:cNvSpPr>
            <p:nvPr/>
          </p:nvSpPr>
          <p:spPr bwMode="auto">
            <a:xfrm>
              <a:off x="2479" y="200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4" name="Rectangle 33"/>
            <p:cNvSpPr>
              <a:spLocks noChangeArrowheads="1"/>
            </p:cNvSpPr>
            <p:nvPr/>
          </p:nvSpPr>
          <p:spPr bwMode="auto">
            <a:xfrm>
              <a:off x="751" y="219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5" name="Rectangle 34"/>
            <p:cNvSpPr>
              <a:spLocks noChangeArrowheads="1"/>
            </p:cNvSpPr>
            <p:nvPr/>
          </p:nvSpPr>
          <p:spPr bwMode="auto">
            <a:xfrm>
              <a:off x="943" y="219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6" name="Rectangle 35"/>
            <p:cNvSpPr>
              <a:spLocks noChangeArrowheads="1"/>
            </p:cNvSpPr>
            <p:nvPr/>
          </p:nvSpPr>
          <p:spPr bwMode="auto">
            <a:xfrm>
              <a:off x="1135" y="2192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7" name="Rectangle 36"/>
            <p:cNvSpPr>
              <a:spLocks noChangeArrowheads="1"/>
            </p:cNvSpPr>
            <p:nvPr/>
          </p:nvSpPr>
          <p:spPr bwMode="auto">
            <a:xfrm>
              <a:off x="1327" y="2192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8" name="Rectangle 37"/>
            <p:cNvSpPr>
              <a:spLocks noChangeArrowheads="1"/>
            </p:cNvSpPr>
            <p:nvPr/>
          </p:nvSpPr>
          <p:spPr bwMode="auto">
            <a:xfrm>
              <a:off x="1519" y="2192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9" name="Rectangle 38"/>
            <p:cNvSpPr>
              <a:spLocks noChangeArrowheads="1"/>
            </p:cNvSpPr>
            <p:nvPr/>
          </p:nvSpPr>
          <p:spPr bwMode="auto">
            <a:xfrm>
              <a:off x="1711" y="2192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0" name="Rectangle 39"/>
            <p:cNvSpPr>
              <a:spLocks noChangeArrowheads="1"/>
            </p:cNvSpPr>
            <p:nvPr/>
          </p:nvSpPr>
          <p:spPr bwMode="auto">
            <a:xfrm>
              <a:off x="1903" y="2192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1" name="Rectangle 40"/>
            <p:cNvSpPr>
              <a:spLocks noChangeArrowheads="1"/>
            </p:cNvSpPr>
            <p:nvPr/>
          </p:nvSpPr>
          <p:spPr bwMode="auto">
            <a:xfrm>
              <a:off x="2095" y="219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2" name="Rectangle 41"/>
            <p:cNvSpPr>
              <a:spLocks noChangeArrowheads="1"/>
            </p:cNvSpPr>
            <p:nvPr/>
          </p:nvSpPr>
          <p:spPr bwMode="auto">
            <a:xfrm>
              <a:off x="2287" y="219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3" name="Rectangle 42"/>
            <p:cNvSpPr>
              <a:spLocks noChangeArrowheads="1"/>
            </p:cNvSpPr>
            <p:nvPr/>
          </p:nvSpPr>
          <p:spPr bwMode="auto">
            <a:xfrm>
              <a:off x="2479" y="219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4" name="Rectangle 43"/>
            <p:cNvSpPr>
              <a:spLocks noChangeArrowheads="1"/>
            </p:cNvSpPr>
            <p:nvPr/>
          </p:nvSpPr>
          <p:spPr bwMode="auto">
            <a:xfrm>
              <a:off x="751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5" name="Rectangle 44"/>
            <p:cNvSpPr>
              <a:spLocks noChangeArrowheads="1"/>
            </p:cNvSpPr>
            <p:nvPr/>
          </p:nvSpPr>
          <p:spPr bwMode="auto">
            <a:xfrm>
              <a:off x="943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6" name="Rectangle 45"/>
            <p:cNvSpPr>
              <a:spLocks noChangeArrowheads="1"/>
            </p:cNvSpPr>
            <p:nvPr/>
          </p:nvSpPr>
          <p:spPr bwMode="auto">
            <a:xfrm>
              <a:off x="1135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7" name="Rectangle 46"/>
            <p:cNvSpPr>
              <a:spLocks noChangeArrowheads="1"/>
            </p:cNvSpPr>
            <p:nvPr/>
          </p:nvSpPr>
          <p:spPr bwMode="auto">
            <a:xfrm>
              <a:off x="1327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8" name="Rectangle 47"/>
            <p:cNvSpPr>
              <a:spLocks noChangeArrowheads="1"/>
            </p:cNvSpPr>
            <p:nvPr/>
          </p:nvSpPr>
          <p:spPr bwMode="auto">
            <a:xfrm>
              <a:off x="1519" y="2384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9" name="Rectangle 48"/>
            <p:cNvSpPr>
              <a:spLocks noChangeArrowheads="1"/>
            </p:cNvSpPr>
            <p:nvPr/>
          </p:nvSpPr>
          <p:spPr bwMode="auto">
            <a:xfrm>
              <a:off x="1711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0" name="Rectangle 49"/>
            <p:cNvSpPr>
              <a:spLocks noChangeArrowheads="1"/>
            </p:cNvSpPr>
            <p:nvPr/>
          </p:nvSpPr>
          <p:spPr bwMode="auto">
            <a:xfrm>
              <a:off x="1903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1" name="Rectangle 50"/>
            <p:cNvSpPr>
              <a:spLocks noChangeArrowheads="1"/>
            </p:cNvSpPr>
            <p:nvPr/>
          </p:nvSpPr>
          <p:spPr bwMode="auto">
            <a:xfrm>
              <a:off x="2095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2" name="Rectangle 51"/>
            <p:cNvSpPr>
              <a:spLocks noChangeArrowheads="1"/>
            </p:cNvSpPr>
            <p:nvPr/>
          </p:nvSpPr>
          <p:spPr bwMode="auto">
            <a:xfrm>
              <a:off x="2287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3" name="Rectangle 52"/>
            <p:cNvSpPr>
              <a:spLocks noChangeArrowheads="1"/>
            </p:cNvSpPr>
            <p:nvPr/>
          </p:nvSpPr>
          <p:spPr bwMode="auto">
            <a:xfrm>
              <a:off x="2479" y="23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4" name="Rectangle 53"/>
            <p:cNvSpPr>
              <a:spLocks noChangeArrowheads="1"/>
            </p:cNvSpPr>
            <p:nvPr/>
          </p:nvSpPr>
          <p:spPr bwMode="auto">
            <a:xfrm>
              <a:off x="751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5" name="Rectangle 54"/>
            <p:cNvSpPr>
              <a:spLocks noChangeArrowheads="1"/>
            </p:cNvSpPr>
            <p:nvPr/>
          </p:nvSpPr>
          <p:spPr bwMode="auto">
            <a:xfrm>
              <a:off x="943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6" name="Rectangle 55"/>
            <p:cNvSpPr>
              <a:spLocks noChangeArrowheads="1"/>
            </p:cNvSpPr>
            <p:nvPr/>
          </p:nvSpPr>
          <p:spPr bwMode="auto">
            <a:xfrm>
              <a:off x="1135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7" name="Rectangle 56"/>
            <p:cNvSpPr>
              <a:spLocks noChangeArrowheads="1"/>
            </p:cNvSpPr>
            <p:nvPr/>
          </p:nvSpPr>
          <p:spPr bwMode="auto">
            <a:xfrm>
              <a:off x="1327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8" name="Rectangle 57"/>
            <p:cNvSpPr>
              <a:spLocks noChangeArrowheads="1"/>
            </p:cNvSpPr>
            <p:nvPr/>
          </p:nvSpPr>
          <p:spPr bwMode="auto">
            <a:xfrm>
              <a:off x="1519" y="2576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9" name="Rectangle 58"/>
            <p:cNvSpPr>
              <a:spLocks noChangeArrowheads="1"/>
            </p:cNvSpPr>
            <p:nvPr/>
          </p:nvSpPr>
          <p:spPr bwMode="auto">
            <a:xfrm>
              <a:off x="1711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0" name="Rectangle 59"/>
            <p:cNvSpPr>
              <a:spLocks noChangeArrowheads="1"/>
            </p:cNvSpPr>
            <p:nvPr/>
          </p:nvSpPr>
          <p:spPr bwMode="auto">
            <a:xfrm>
              <a:off x="1903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1" name="Rectangle 60"/>
            <p:cNvSpPr>
              <a:spLocks noChangeArrowheads="1"/>
            </p:cNvSpPr>
            <p:nvPr/>
          </p:nvSpPr>
          <p:spPr bwMode="auto">
            <a:xfrm>
              <a:off x="2095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2" name="Rectangle 61"/>
            <p:cNvSpPr>
              <a:spLocks noChangeArrowheads="1"/>
            </p:cNvSpPr>
            <p:nvPr/>
          </p:nvSpPr>
          <p:spPr bwMode="auto">
            <a:xfrm>
              <a:off x="2287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3" name="Rectangle 62"/>
            <p:cNvSpPr>
              <a:spLocks noChangeArrowheads="1"/>
            </p:cNvSpPr>
            <p:nvPr/>
          </p:nvSpPr>
          <p:spPr bwMode="auto">
            <a:xfrm>
              <a:off x="2479" y="25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4" name="Rectangle 63"/>
            <p:cNvSpPr>
              <a:spLocks noChangeArrowheads="1"/>
            </p:cNvSpPr>
            <p:nvPr/>
          </p:nvSpPr>
          <p:spPr bwMode="auto">
            <a:xfrm>
              <a:off x="751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5" name="Rectangle 64"/>
            <p:cNvSpPr>
              <a:spLocks noChangeArrowheads="1"/>
            </p:cNvSpPr>
            <p:nvPr/>
          </p:nvSpPr>
          <p:spPr bwMode="auto">
            <a:xfrm>
              <a:off x="943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6" name="Rectangle 65"/>
            <p:cNvSpPr>
              <a:spLocks noChangeArrowheads="1"/>
            </p:cNvSpPr>
            <p:nvPr/>
          </p:nvSpPr>
          <p:spPr bwMode="auto">
            <a:xfrm>
              <a:off x="1135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7" name="Rectangle 66"/>
            <p:cNvSpPr>
              <a:spLocks noChangeArrowheads="1"/>
            </p:cNvSpPr>
            <p:nvPr/>
          </p:nvSpPr>
          <p:spPr bwMode="auto">
            <a:xfrm>
              <a:off x="1327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8" name="Rectangle 67"/>
            <p:cNvSpPr>
              <a:spLocks noChangeArrowheads="1"/>
            </p:cNvSpPr>
            <p:nvPr/>
          </p:nvSpPr>
          <p:spPr bwMode="auto">
            <a:xfrm>
              <a:off x="1519" y="2768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9" name="Rectangle 68"/>
            <p:cNvSpPr>
              <a:spLocks noChangeArrowheads="1"/>
            </p:cNvSpPr>
            <p:nvPr/>
          </p:nvSpPr>
          <p:spPr bwMode="auto">
            <a:xfrm>
              <a:off x="1711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0" name="Rectangle 69"/>
            <p:cNvSpPr>
              <a:spLocks noChangeArrowheads="1"/>
            </p:cNvSpPr>
            <p:nvPr/>
          </p:nvSpPr>
          <p:spPr bwMode="auto">
            <a:xfrm>
              <a:off x="1903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1" name="Rectangle 70"/>
            <p:cNvSpPr>
              <a:spLocks noChangeArrowheads="1"/>
            </p:cNvSpPr>
            <p:nvPr/>
          </p:nvSpPr>
          <p:spPr bwMode="auto">
            <a:xfrm>
              <a:off x="2095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2" name="Rectangle 71"/>
            <p:cNvSpPr>
              <a:spLocks noChangeArrowheads="1"/>
            </p:cNvSpPr>
            <p:nvPr/>
          </p:nvSpPr>
          <p:spPr bwMode="auto">
            <a:xfrm>
              <a:off x="2287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3" name="Rectangle 72"/>
            <p:cNvSpPr>
              <a:spLocks noChangeArrowheads="1"/>
            </p:cNvSpPr>
            <p:nvPr/>
          </p:nvSpPr>
          <p:spPr bwMode="auto">
            <a:xfrm>
              <a:off x="2479" y="27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4" name="Rectangle 73"/>
            <p:cNvSpPr>
              <a:spLocks noChangeArrowheads="1"/>
            </p:cNvSpPr>
            <p:nvPr/>
          </p:nvSpPr>
          <p:spPr bwMode="auto">
            <a:xfrm>
              <a:off x="751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5" name="Rectangle 74"/>
            <p:cNvSpPr>
              <a:spLocks noChangeArrowheads="1"/>
            </p:cNvSpPr>
            <p:nvPr/>
          </p:nvSpPr>
          <p:spPr bwMode="auto">
            <a:xfrm>
              <a:off x="943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6" name="Rectangle 75"/>
            <p:cNvSpPr>
              <a:spLocks noChangeArrowheads="1"/>
            </p:cNvSpPr>
            <p:nvPr/>
          </p:nvSpPr>
          <p:spPr bwMode="auto">
            <a:xfrm>
              <a:off x="1135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7" name="Rectangle 76"/>
            <p:cNvSpPr>
              <a:spLocks noChangeArrowheads="1"/>
            </p:cNvSpPr>
            <p:nvPr/>
          </p:nvSpPr>
          <p:spPr bwMode="auto">
            <a:xfrm>
              <a:off x="1327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8" name="Rectangle 77"/>
            <p:cNvSpPr>
              <a:spLocks noChangeArrowheads="1"/>
            </p:cNvSpPr>
            <p:nvPr/>
          </p:nvSpPr>
          <p:spPr bwMode="auto">
            <a:xfrm>
              <a:off x="1519" y="2960"/>
              <a:ext cx="192" cy="192"/>
            </a:xfrm>
            <a:prstGeom prst="rect">
              <a:avLst/>
            </a:prstGeom>
            <a:solidFill>
              <a:srgbClr val="00BA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9" name="Rectangle 78"/>
            <p:cNvSpPr>
              <a:spLocks noChangeArrowheads="1"/>
            </p:cNvSpPr>
            <p:nvPr/>
          </p:nvSpPr>
          <p:spPr bwMode="auto">
            <a:xfrm>
              <a:off x="1711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0" name="Rectangle 79"/>
            <p:cNvSpPr>
              <a:spLocks noChangeArrowheads="1"/>
            </p:cNvSpPr>
            <p:nvPr/>
          </p:nvSpPr>
          <p:spPr bwMode="auto">
            <a:xfrm>
              <a:off x="1903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1" name="Rectangle 80"/>
            <p:cNvSpPr>
              <a:spLocks noChangeArrowheads="1"/>
            </p:cNvSpPr>
            <p:nvPr/>
          </p:nvSpPr>
          <p:spPr bwMode="auto">
            <a:xfrm>
              <a:off x="2095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2" name="Rectangle 81"/>
            <p:cNvSpPr>
              <a:spLocks noChangeArrowheads="1"/>
            </p:cNvSpPr>
            <p:nvPr/>
          </p:nvSpPr>
          <p:spPr bwMode="auto">
            <a:xfrm>
              <a:off x="2287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3" name="Rectangle 82"/>
            <p:cNvSpPr>
              <a:spLocks noChangeArrowheads="1"/>
            </p:cNvSpPr>
            <p:nvPr/>
          </p:nvSpPr>
          <p:spPr bwMode="auto">
            <a:xfrm>
              <a:off x="2479" y="29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4" name="Rectangle 83"/>
            <p:cNvSpPr>
              <a:spLocks noChangeArrowheads="1"/>
            </p:cNvSpPr>
            <p:nvPr/>
          </p:nvSpPr>
          <p:spPr bwMode="auto">
            <a:xfrm>
              <a:off x="751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5" name="Rectangle 84"/>
            <p:cNvSpPr>
              <a:spLocks noChangeArrowheads="1"/>
            </p:cNvSpPr>
            <p:nvPr/>
          </p:nvSpPr>
          <p:spPr bwMode="auto">
            <a:xfrm>
              <a:off x="943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6" name="Rectangle 85"/>
            <p:cNvSpPr>
              <a:spLocks noChangeArrowheads="1"/>
            </p:cNvSpPr>
            <p:nvPr/>
          </p:nvSpPr>
          <p:spPr bwMode="auto">
            <a:xfrm>
              <a:off x="1135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7" name="Rectangle 86"/>
            <p:cNvSpPr>
              <a:spLocks noChangeArrowheads="1"/>
            </p:cNvSpPr>
            <p:nvPr/>
          </p:nvSpPr>
          <p:spPr bwMode="auto">
            <a:xfrm>
              <a:off x="1327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8" name="Rectangle 87"/>
            <p:cNvSpPr>
              <a:spLocks noChangeArrowheads="1"/>
            </p:cNvSpPr>
            <p:nvPr/>
          </p:nvSpPr>
          <p:spPr bwMode="auto">
            <a:xfrm>
              <a:off x="1519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9" name="Rectangle 88"/>
            <p:cNvSpPr>
              <a:spLocks noChangeArrowheads="1"/>
            </p:cNvSpPr>
            <p:nvPr/>
          </p:nvSpPr>
          <p:spPr bwMode="auto">
            <a:xfrm>
              <a:off x="1711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0" name="Rectangle 89"/>
            <p:cNvSpPr>
              <a:spLocks noChangeArrowheads="1"/>
            </p:cNvSpPr>
            <p:nvPr/>
          </p:nvSpPr>
          <p:spPr bwMode="auto">
            <a:xfrm>
              <a:off x="1903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1" name="Rectangle 90"/>
            <p:cNvSpPr>
              <a:spLocks noChangeArrowheads="1"/>
            </p:cNvSpPr>
            <p:nvPr/>
          </p:nvSpPr>
          <p:spPr bwMode="auto">
            <a:xfrm>
              <a:off x="2095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2" name="Rectangle 91"/>
            <p:cNvSpPr>
              <a:spLocks noChangeArrowheads="1"/>
            </p:cNvSpPr>
            <p:nvPr/>
          </p:nvSpPr>
          <p:spPr bwMode="auto">
            <a:xfrm>
              <a:off x="2287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3" name="Rectangle 92"/>
            <p:cNvSpPr>
              <a:spLocks noChangeArrowheads="1"/>
            </p:cNvSpPr>
            <p:nvPr/>
          </p:nvSpPr>
          <p:spPr bwMode="auto">
            <a:xfrm>
              <a:off x="2479" y="31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4" name="Rectangle 93"/>
            <p:cNvSpPr>
              <a:spLocks noChangeArrowheads="1"/>
            </p:cNvSpPr>
            <p:nvPr/>
          </p:nvSpPr>
          <p:spPr bwMode="auto">
            <a:xfrm>
              <a:off x="751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5" name="Rectangle 94"/>
            <p:cNvSpPr>
              <a:spLocks noChangeArrowheads="1"/>
            </p:cNvSpPr>
            <p:nvPr/>
          </p:nvSpPr>
          <p:spPr bwMode="auto">
            <a:xfrm>
              <a:off x="943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6" name="Rectangle 95"/>
            <p:cNvSpPr>
              <a:spLocks noChangeArrowheads="1"/>
            </p:cNvSpPr>
            <p:nvPr/>
          </p:nvSpPr>
          <p:spPr bwMode="auto">
            <a:xfrm>
              <a:off x="1135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7" name="Rectangle 96"/>
            <p:cNvSpPr>
              <a:spLocks noChangeArrowheads="1"/>
            </p:cNvSpPr>
            <p:nvPr/>
          </p:nvSpPr>
          <p:spPr bwMode="auto">
            <a:xfrm>
              <a:off x="1327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8" name="Rectangle 97"/>
            <p:cNvSpPr>
              <a:spLocks noChangeArrowheads="1"/>
            </p:cNvSpPr>
            <p:nvPr/>
          </p:nvSpPr>
          <p:spPr bwMode="auto">
            <a:xfrm>
              <a:off x="1519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9" name="Rectangle 98"/>
            <p:cNvSpPr>
              <a:spLocks noChangeArrowheads="1"/>
            </p:cNvSpPr>
            <p:nvPr/>
          </p:nvSpPr>
          <p:spPr bwMode="auto">
            <a:xfrm>
              <a:off x="1711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0" name="Rectangle 99"/>
            <p:cNvSpPr>
              <a:spLocks noChangeArrowheads="1"/>
            </p:cNvSpPr>
            <p:nvPr/>
          </p:nvSpPr>
          <p:spPr bwMode="auto">
            <a:xfrm>
              <a:off x="1903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1" name="Rectangle 100"/>
            <p:cNvSpPr>
              <a:spLocks noChangeArrowheads="1"/>
            </p:cNvSpPr>
            <p:nvPr/>
          </p:nvSpPr>
          <p:spPr bwMode="auto">
            <a:xfrm>
              <a:off x="2095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2" name="Rectangle 101"/>
            <p:cNvSpPr>
              <a:spLocks noChangeArrowheads="1"/>
            </p:cNvSpPr>
            <p:nvPr/>
          </p:nvSpPr>
          <p:spPr bwMode="auto">
            <a:xfrm>
              <a:off x="2287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3" name="Rectangle 102"/>
            <p:cNvSpPr>
              <a:spLocks noChangeArrowheads="1"/>
            </p:cNvSpPr>
            <p:nvPr/>
          </p:nvSpPr>
          <p:spPr bwMode="auto">
            <a:xfrm>
              <a:off x="2479" y="33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25" name="Group 105"/>
          <p:cNvGrpSpPr>
            <a:grpSpLocks/>
          </p:cNvGrpSpPr>
          <p:nvPr/>
        </p:nvGrpSpPr>
        <p:grpSpPr bwMode="auto">
          <a:xfrm>
            <a:off x="5799138" y="1714500"/>
            <a:ext cx="1524000" cy="1524000"/>
            <a:chOff x="2400" y="2304"/>
            <a:chExt cx="960" cy="960"/>
          </a:xfrm>
        </p:grpSpPr>
        <p:sp>
          <p:nvSpPr>
            <p:cNvPr id="30729" name="Rectangle 103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0" name="Rectangle 104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1" name="Rectangle 105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2" name="Rectangle 106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3" name="Rectangle 107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4" name="Rectangle 108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5" name="Rectangle 109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6" name="Rectangle 110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7" name="Rectangle 111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8" name="Rectangle 112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9" name="Rectangle 113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0" name="Rectangle 114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1" name="Rectangle 115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2" name="Rectangle 116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3" name="Rectangle 117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4" name="Rectangle 118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5" name="Rectangle 119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6" name="Rectangle 120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7" name="Rectangle 121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8" name="Rectangle 122"/>
            <p:cNvSpPr>
              <a:spLocks noChangeArrowheads="1"/>
            </p:cNvSpPr>
            <p:nvPr/>
          </p:nvSpPr>
          <p:spPr bwMode="auto">
            <a:xfrm>
              <a:off x="3168" y="28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9" name="Rectangle 123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0" name="Rectangle 124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1" name="Rectangle 125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2" name="Rectangle 126"/>
            <p:cNvSpPr>
              <a:spLocks noChangeArrowheads="1"/>
            </p:cNvSpPr>
            <p:nvPr/>
          </p:nvSpPr>
          <p:spPr bwMode="auto">
            <a:xfrm>
              <a:off x="2976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3" name="Rectangle 127"/>
            <p:cNvSpPr>
              <a:spLocks noChangeArrowheads="1"/>
            </p:cNvSpPr>
            <p:nvPr/>
          </p:nvSpPr>
          <p:spPr bwMode="auto">
            <a:xfrm>
              <a:off x="3168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26" name="Text Box 228"/>
          <p:cNvSpPr txBox="1">
            <a:spLocks noChangeArrowheads="1"/>
          </p:cNvSpPr>
          <p:nvPr/>
        </p:nvSpPr>
        <p:spPr bwMode="auto">
          <a:xfrm>
            <a:off x="1982788" y="10668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0727" name="Text Box 229"/>
          <p:cNvSpPr txBox="1">
            <a:spLocks noChangeArrowheads="1"/>
          </p:cNvSpPr>
          <p:nvPr/>
        </p:nvSpPr>
        <p:spPr bwMode="auto">
          <a:xfrm>
            <a:off x="6373813" y="1138238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0728" name="Rectangle 133"/>
          <p:cNvSpPr>
            <a:spLocks noChangeArrowheads="1"/>
          </p:cNvSpPr>
          <p:nvPr/>
        </p:nvSpPr>
        <p:spPr bwMode="auto">
          <a:xfrm>
            <a:off x="533400" y="4973638"/>
            <a:ext cx="7086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Множество </a:t>
            </a:r>
            <a:r>
              <a:rPr lang="en-US"/>
              <a:t>A </a:t>
            </a:r>
            <a:r>
              <a:rPr lang="ru-RU"/>
              <a:t>обычно является объектом обработки, а множество</a:t>
            </a:r>
            <a:br>
              <a:rPr lang="ru-RU"/>
            </a:br>
            <a:r>
              <a:rPr lang="en-US"/>
              <a:t>B </a:t>
            </a:r>
            <a:r>
              <a:rPr lang="ru-RU"/>
              <a:t>(называемое структурным элементом) – инструментом.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Расширение в дискретном случае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58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9906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954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6002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9050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2098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5146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8194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31242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810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6858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9906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2954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6002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9050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2098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25146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28194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1242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810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6858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9906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12954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16002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19050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22098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25146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28194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31242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381000" y="2976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685800" y="2976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990600" y="29765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1295400" y="29765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1600200" y="29765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1905000" y="29765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2209800" y="29765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514600" y="2976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2819400" y="2976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124200" y="2976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3810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6858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9906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0" name="Rectangle 46"/>
          <p:cNvSpPr>
            <a:spLocks noChangeArrowheads="1"/>
          </p:cNvSpPr>
          <p:nvPr/>
        </p:nvSpPr>
        <p:spPr bwMode="auto">
          <a:xfrm>
            <a:off x="12954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1600200" y="32813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19050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22098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25146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28194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31242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3810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6858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9" name="Rectangle 55"/>
          <p:cNvSpPr>
            <a:spLocks noChangeArrowheads="1"/>
          </p:cNvSpPr>
          <p:nvPr/>
        </p:nvSpPr>
        <p:spPr bwMode="auto">
          <a:xfrm>
            <a:off x="9906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0" name="Rectangle 56"/>
          <p:cNvSpPr>
            <a:spLocks noChangeArrowheads="1"/>
          </p:cNvSpPr>
          <p:nvPr/>
        </p:nvSpPr>
        <p:spPr bwMode="auto">
          <a:xfrm>
            <a:off x="12954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1" name="Rectangle 57"/>
          <p:cNvSpPr>
            <a:spLocks noChangeArrowheads="1"/>
          </p:cNvSpPr>
          <p:nvPr/>
        </p:nvSpPr>
        <p:spPr bwMode="auto">
          <a:xfrm>
            <a:off x="1600200" y="35861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2" name="Rectangle 58"/>
          <p:cNvSpPr>
            <a:spLocks noChangeArrowheads="1"/>
          </p:cNvSpPr>
          <p:nvPr/>
        </p:nvSpPr>
        <p:spPr bwMode="auto">
          <a:xfrm>
            <a:off x="19050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22098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25146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5" name="Rectangle 61"/>
          <p:cNvSpPr>
            <a:spLocks noChangeArrowheads="1"/>
          </p:cNvSpPr>
          <p:nvPr/>
        </p:nvSpPr>
        <p:spPr bwMode="auto">
          <a:xfrm>
            <a:off x="28194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31242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7" name="Rectangle 63"/>
          <p:cNvSpPr>
            <a:spLocks noChangeArrowheads="1"/>
          </p:cNvSpPr>
          <p:nvPr/>
        </p:nvSpPr>
        <p:spPr bwMode="auto">
          <a:xfrm>
            <a:off x="3810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8" name="Rectangle 64"/>
          <p:cNvSpPr>
            <a:spLocks noChangeArrowheads="1"/>
          </p:cNvSpPr>
          <p:nvPr/>
        </p:nvSpPr>
        <p:spPr bwMode="auto">
          <a:xfrm>
            <a:off x="6858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09" name="Rectangle 65"/>
          <p:cNvSpPr>
            <a:spLocks noChangeArrowheads="1"/>
          </p:cNvSpPr>
          <p:nvPr/>
        </p:nvSpPr>
        <p:spPr bwMode="auto">
          <a:xfrm>
            <a:off x="9906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12954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1" name="Rectangle 67"/>
          <p:cNvSpPr>
            <a:spLocks noChangeArrowheads="1"/>
          </p:cNvSpPr>
          <p:nvPr/>
        </p:nvSpPr>
        <p:spPr bwMode="auto">
          <a:xfrm>
            <a:off x="1600200" y="38909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2" name="Rectangle 68"/>
          <p:cNvSpPr>
            <a:spLocks noChangeArrowheads="1"/>
          </p:cNvSpPr>
          <p:nvPr/>
        </p:nvSpPr>
        <p:spPr bwMode="auto">
          <a:xfrm>
            <a:off x="19050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22098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4" name="Rectangle 70"/>
          <p:cNvSpPr>
            <a:spLocks noChangeArrowheads="1"/>
          </p:cNvSpPr>
          <p:nvPr/>
        </p:nvSpPr>
        <p:spPr bwMode="auto">
          <a:xfrm>
            <a:off x="25146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5" name="Rectangle 71"/>
          <p:cNvSpPr>
            <a:spLocks noChangeArrowheads="1"/>
          </p:cNvSpPr>
          <p:nvPr/>
        </p:nvSpPr>
        <p:spPr bwMode="auto">
          <a:xfrm>
            <a:off x="28194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31242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3810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8" name="Rectangle 74"/>
          <p:cNvSpPr>
            <a:spLocks noChangeArrowheads="1"/>
          </p:cNvSpPr>
          <p:nvPr/>
        </p:nvSpPr>
        <p:spPr bwMode="auto">
          <a:xfrm>
            <a:off x="6858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19" name="Rectangle 75"/>
          <p:cNvSpPr>
            <a:spLocks noChangeArrowheads="1"/>
          </p:cNvSpPr>
          <p:nvPr/>
        </p:nvSpPr>
        <p:spPr bwMode="auto">
          <a:xfrm>
            <a:off x="9906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0" name="Rectangle 76"/>
          <p:cNvSpPr>
            <a:spLocks noChangeArrowheads="1"/>
          </p:cNvSpPr>
          <p:nvPr/>
        </p:nvSpPr>
        <p:spPr bwMode="auto">
          <a:xfrm>
            <a:off x="12954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1" name="Rectangle 77"/>
          <p:cNvSpPr>
            <a:spLocks noChangeArrowheads="1"/>
          </p:cNvSpPr>
          <p:nvPr/>
        </p:nvSpPr>
        <p:spPr bwMode="auto">
          <a:xfrm>
            <a:off x="1600200" y="4195763"/>
            <a:ext cx="304800" cy="304800"/>
          </a:xfrm>
          <a:prstGeom prst="rect">
            <a:avLst/>
          </a:prstGeom>
          <a:solidFill>
            <a:srgbClr val="00BA8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19050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3" name="Rectangle 79"/>
          <p:cNvSpPr>
            <a:spLocks noChangeArrowheads="1"/>
          </p:cNvSpPr>
          <p:nvPr/>
        </p:nvSpPr>
        <p:spPr bwMode="auto">
          <a:xfrm>
            <a:off x="22098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4" name="Rectangle 80"/>
          <p:cNvSpPr>
            <a:spLocks noChangeArrowheads="1"/>
          </p:cNvSpPr>
          <p:nvPr/>
        </p:nvSpPr>
        <p:spPr bwMode="auto">
          <a:xfrm>
            <a:off x="25146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5" name="Rectangle 81"/>
          <p:cNvSpPr>
            <a:spLocks noChangeArrowheads="1"/>
          </p:cNvSpPr>
          <p:nvPr/>
        </p:nvSpPr>
        <p:spPr bwMode="auto">
          <a:xfrm>
            <a:off x="28194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6" name="Rectangle 82"/>
          <p:cNvSpPr>
            <a:spLocks noChangeArrowheads="1"/>
          </p:cNvSpPr>
          <p:nvPr/>
        </p:nvSpPr>
        <p:spPr bwMode="auto">
          <a:xfrm>
            <a:off x="31242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7" name="Rectangle 83"/>
          <p:cNvSpPr>
            <a:spLocks noChangeArrowheads="1"/>
          </p:cNvSpPr>
          <p:nvPr/>
        </p:nvSpPr>
        <p:spPr bwMode="auto">
          <a:xfrm>
            <a:off x="3810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8" name="Rectangle 84"/>
          <p:cNvSpPr>
            <a:spLocks noChangeArrowheads="1"/>
          </p:cNvSpPr>
          <p:nvPr/>
        </p:nvSpPr>
        <p:spPr bwMode="auto">
          <a:xfrm>
            <a:off x="6858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29" name="Rectangle 85"/>
          <p:cNvSpPr>
            <a:spLocks noChangeArrowheads="1"/>
          </p:cNvSpPr>
          <p:nvPr/>
        </p:nvSpPr>
        <p:spPr bwMode="auto">
          <a:xfrm>
            <a:off x="9906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0" name="Rectangle 86"/>
          <p:cNvSpPr>
            <a:spLocks noChangeArrowheads="1"/>
          </p:cNvSpPr>
          <p:nvPr/>
        </p:nvSpPr>
        <p:spPr bwMode="auto">
          <a:xfrm>
            <a:off x="12954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1" name="Rectangle 87"/>
          <p:cNvSpPr>
            <a:spLocks noChangeArrowheads="1"/>
          </p:cNvSpPr>
          <p:nvPr/>
        </p:nvSpPr>
        <p:spPr bwMode="auto">
          <a:xfrm>
            <a:off x="16002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2" name="Rectangle 88"/>
          <p:cNvSpPr>
            <a:spLocks noChangeArrowheads="1"/>
          </p:cNvSpPr>
          <p:nvPr/>
        </p:nvSpPr>
        <p:spPr bwMode="auto">
          <a:xfrm>
            <a:off x="19050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3" name="Rectangle 89"/>
          <p:cNvSpPr>
            <a:spLocks noChangeArrowheads="1"/>
          </p:cNvSpPr>
          <p:nvPr/>
        </p:nvSpPr>
        <p:spPr bwMode="auto">
          <a:xfrm>
            <a:off x="22098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4" name="Rectangle 90"/>
          <p:cNvSpPr>
            <a:spLocks noChangeArrowheads="1"/>
          </p:cNvSpPr>
          <p:nvPr/>
        </p:nvSpPr>
        <p:spPr bwMode="auto">
          <a:xfrm>
            <a:off x="25146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5" name="Rectangle 91"/>
          <p:cNvSpPr>
            <a:spLocks noChangeArrowheads="1"/>
          </p:cNvSpPr>
          <p:nvPr/>
        </p:nvSpPr>
        <p:spPr bwMode="auto">
          <a:xfrm>
            <a:off x="28194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6" name="Rectangle 92"/>
          <p:cNvSpPr>
            <a:spLocks noChangeArrowheads="1"/>
          </p:cNvSpPr>
          <p:nvPr/>
        </p:nvSpPr>
        <p:spPr bwMode="auto">
          <a:xfrm>
            <a:off x="31242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7" name="Rectangle 93"/>
          <p:cNvSpPr>
            <a:spLocks noChangeArrowheads="1"/>
          </p:cNvSpPr>
          <p:nvPr/>
        </p:nvSpPr>
        <p:spPr bwMode="auto">
          <a:xfrm>
            <a:off x="3810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8" name="Rectangle 94"/>
          <p:cNvSpPr>
            <a:spLocks noChangeArrowheads="1"/>
          </p:cNvSpPr>
          <p:nvPr/>
        </p:nvSpPr>
        <p:spPr bwMode="auto">
          <a:xfrm>
            <a:off x="6858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39" name="Rectangle 95"/>
          <p:cNvSpPr>
            <a:spLocks noChangeArrowheads="1"/>
          </p:cNvSpPr>
          <p:nvPr/>
        </p:nvSpPr>
        <p:spPr bwMode="auto">
          <a:xfrm>
            <a:off x="9906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0" name="Rectangle 96"/>
          <p:cNvSpPr>
            <a:spLocks noChangeArrowheads="1"/>
          </p:cNvSpPr>
          <p:nvPr/>
        </p:nvSpPr>
        <p:spPr bwMode="auto">
          <a:xfrm>
            <a:off x="12954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1" name="Rectangle 97"/>
          <p:cNvSpPr>
            <a:spLocks noChangeArrowheads="1"/>
          </p:cNvSpPr>
          <p:nvPr/>
        </p:nvSpPr>
        <p:spPr bwMode="auto">
          <a:xfrm>
            <a:off x="16002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2" name="Rectangle 98"/>
          <p:cNvSpPr>
            <a:spLocks noChangeArrowheads="1"/>
          </p:cNvSpPr>
          <p:nvPr/>
        </p:nvSpPr>
        <p:spPr bwMode="auto">
          <a:xfrm>
            <a:off x="19050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3" name="Rectangle 99"/>
          <p:cNvSpPr>
            <a:spLocks noChangeArrowheads="1"/>
          </p:cNvSpPr>
          <p:nvPr/>
        </p:nvSpPr>
        <p:spPr bwMode="auto">
          <a:xfrm>
            <a:off x="22098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4" name="Rectangle 100"/>
          <p:cNvSpPr>
            <a:spLocks noChangeArrowheads="1"/>
          </p:cNvSpPr>
          <p:nvPr/>
        </p:nvSpPr>
        <p:spPr bwMode="auto">
          <a:xfrm>
            <a:off x="25146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5" name="Rectangle 101"/>
          <p:cNvSpPr>
            <a:spLocks noChangeArrowheads="1"/>
          </p:cNvSpPr>
          <p:nvPr/>
        </p:nvSpPr>
        <p:spPr bwMode="auto">
          <a:xfrm>
            <a:off x="28194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6" name="Rectangle 102"/>
          <p:cNvSpPr>
            <a:spLocks noChangeArrowheads="1"/>
          </p:cNvSpPr>
          <p:nvPr/>
        </p:nvSpPr>
        <p:spPr bwMode="auto">
          <a:xfrm>
            <a:off x="31242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847" name="Group 233"/>
          <p:cNvGrpSpPr>
            <a:grpSpLocks/>
          </p:cNvGrpSpPr>
          <p:nvPr/>
        </p:nvGrpSpPr>
        <p:grpSpPr bwMode="auto">
          <a:xfrm>
            <a:off x="3810000" y="2900363"/>
            <a:ext cx="1524000" cy="1524000"/>
            <a:chOff x="2400" y="2304"/>
            <a:chExt cx="960" cy="960"/>
          </a:xfrm>
        </p:grpSpPr>
        <p:sp>
          <p:nvSpPr>
            <p:cNvPr id="32006" name="Rectangle 103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7" name="Rectangle 104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8" name="Rectangle 105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9" name="Rectangle 106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0" name="Rectangle 107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1" name="Rectangle 108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2" name="Rectangle 109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3" name="Rectangle 110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4" name="Rectangle 111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5" name="Rectangle 112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6" name="Rectangle 113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7" name="Rectangle 114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8" name="Rectangle 115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19" name="Rectangle 116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0" name="Rectangle 117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1" name="Rectangle 118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2" name="Rectangle 119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3" name="Rectangle 120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4" name="Rectangle 121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5" name="Rectangle 122"/>
            <p:cNvSpPr>
              <a:spLocks noChangeArrowheads="1"/>
            </p:cNvSpPr>
            <p:nvPr/>
          </p:nvSpPr>
          <p:spPr bwMode="auto">
            <a:xfrm>
              <a:off x="3168" y="288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6" name="Rectangle 123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7" name="Rectangle 124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8" name="Rectangle 125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29" name="Rectangle 126"/>
            <p:cNvSpPr>
              <a:spLocks noChangeArrowheads="1"/>
            </p:cNvSpPr>
            <p:nvPr/>
          </p:nvSpPr>
          <p:spPr bwMode="auto">
            <a:xfrm>
              <a:off x="2976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30" name="Rectangle 127"/>
            <p:cNvSpPr>
              <a:spLocks noChangeArrowheads="1"/>
            </p:cNvSpPr>
            <p:nvPr/>
          </p:nvSpPr>
          <p:spPr bwMode="auto">
            <a:xfrm>
              <a:off x="3168" y="307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848" name="Rectangle 128"/>
          <p:cNvSpPr>
            <a:spLocks noChangeArrowheads="1"/>
          </p:cNvSpPr>
          <p:nvPr/>
        </p:nvSpPr>
        <p:spPr bwMode="auto">
          <a:xfrm>
            <a:off x="57150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9" name="Rectangle 129"/>
          <p:cNvSpPr>
            <a:spLocks noChangeArrowheads="1"/>
          </p:cNvSpPr>
          <p:nvPr/>
        </p:nvSpPr>
        <p:spPr bwMode="auto">
          <a:xfrm>
            <a:off x="60198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0" name="Rectangle 130"/>
          <p:cNvSpPr>
            <a:spLocks noChangeArrowheads="1"/>
          </p:cNvSpPr>
          <p:nvPr/>
        </p:nvSpPr>
        <p:spPr bwMode="auto">
          <a:xfrm>
            <a:off x="63246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1" name="Rectangle 131"/>
          <p:cNvSpPr>
            <a:spLocks noChangeArrowheads="1"/>
          </p:cNvSpPr>
          <p:nvPr/>
        </p:nvSpPr>
        <p:spPr bwMode="auto">
          <a:xfrm>
            <a:off x="66294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2" name="Rectangle 132"/>
          <p:cNvSpPr>
            <a:spLocks noChangeArrowheads="1"/>
          </p:cNvSpPr>
          <p:nvPr/>
        </p:nvSpPr>
        <p:spPr bwMode="auto">
          <a:xfrm>
            <a:off x="69342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3" name="Rectangle 133"/>
          <p:cNvSpPr>
            <a:spLocks noChangeArrowheads="1"/>
          </p:cNvSpPr>
          <p:nvPr/>
        </p:nvSpPr>
        <p:spPr bwMode="auto">
          <a:xfrm>
            <a:off x="72390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4" name="Rectangle 134"/>
          <p:cNvSpPr>
            <a:spLocks noChangeArrowheads="1"/>
          </p:cNvSpPr>
          <p:nvPr/>
        </p:nvSpPr>
        <p:spPr bwMode="auto">
          <a:xfrm>
            <a:off x="75438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5" name="Rectangle 135"/>
          <p:cNvSpPr>
            <a:spLocks noChangeArrowheads="1"/>
          </p:cNvSpPr>
          <p:nvPr/>
        </p:nvSpPr>
        <p:spPr bwMode="auto">
          <a:xfrm>
            <a:off x="78486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6" name="Rectangle 136"/>
          <p:cNvSpPr>
            <a:spLocks noChangeArrowheads="1"/>
          </p:cNvSpPr>
          <p:nvPr/>
        </p:nvSpPr>
        <p:spPr bwMode="auto">
          <a:xfrm>
            <a:off x="81534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7" name="Rectangle 137"/>
          <p:cNvSpPr>
            <a:spLocks noChangeArrowheads="1"/>
          </p:cNvSpPr>
          <p:nvPr/>
        </p:nvSpPr>
        <p:spPr bwMode="auto">
          <a:xfrm>
            <a:off x="8458200" y="2062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8" name="Rectangle 138"/>
          <p:cNvSpPr>
            <a:spLocks noChangeArrowheads="1"/>
          </p:cNvSpPr>
          <p:nvPr/>
        </p:nvSpPr>
        <p:spPr bwMode="auto">
          <a:xfrm>
            <a:off x="57150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59" name="Rectangle 139"/>
          <p:cNvSpPr>
            <a:spLocks noChangeArrowheads="1"/>
          </p:cNvSpPr>
          <p:nvPr/>
        </p:nvSpPr>
        <p:spPr bwMode="auto">
          <a:xfrm>
            <a:off x="60198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0" name="Rectangle 140"/>
          <p:cNvSpPr>
            <a:spLocks noChangeArrowheads="1"/>
          </p:cNvSpPr>
          <p:nvPr/>
        </p:nvSpPr>
        <p:spPr bwMode="auto">
          <a:xfrm>
            <a:off x="63246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1" name="Rectangle 141"/>
          <p:cNvSpPr>
            <a:spLocks noChangeArrowheads="1"/>
          </p:cNvSpPr>
          <p:nvPr/>
        </p:nvSpPr>
        <p:spPr bwMode="auto">
          <a:xfrm>
            <a:off x="66294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2" name="Rectangle 142"/>
          <p:cNvSpPr>
            <a:spLocks noChangeArrowheads="1"/>
          </p:cNvSpPr>
          <p:nvPr/>
        </p:nvSpPr>
        <p:spPr bwMode="auto">
          <a:xfrm>
            <a:off x="69342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3" name="Rectangle 143"/>
          <p:cNvSpPr>
            <a:spLocks noChangeArrowheads="1"/>
          </p:cNvSpPr>
          <p:nvPr/>
        </p:nvSpPr>
        <p:spPr bwMode="auto">
          <a:xfrm>
            <a:off x="72390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4" name="Rectangle 144"/>
          <p:cNvSpPr>
            <a:spLocks noChangeArrowheads="1"/>
          </p:cNvSpPr>
          <p:nvPr/>
        </p:nvSpPr>
        <p:spPr bwMode="auto">
          <a:xfrm>
            <a:off x="75438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5" name="Rectangle 145"/>
          <p:cNvSpPr>
            <a:spLocks noChangeArrowheads="1"/>
          </p:cNvSpPr>
          <p:nvPr/>
        </p:nvSpPr>
        <p:spPr bwMode="auto">
          <a:xfrm>
            <a:off x="78486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6" name="Rectangle 146"/>
          <p:cNvSpPr>
            <a:spLocks noChangeArrowheads="1"/>
          </p:cNvSpPr>
          <p:nvPr/>
        </p:nvSpPr>
        <p:spPr bwMode="auto">
          <a:xfrm>
            <a:off x="81534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7" name="Rectangle 147"/>
          <p:cNvSpPr>
            <a:spLocks noChangeArrowheads="1"/>
          </p:cNvSpPr>
          <p:nvPr/>
        </p:nvSpPr>
        <p:spPr bwMode="auto">
          <a:xfrm>
            <a:off x="8458200" y="2366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8" name="Rectangle 148"/>
          <p:cNvSpPr>
            <a:spLocks noChangeArrowheads="1"/>
          </p:cNvSpPr>
          <p:nvPr/>
        </p:nvSpPr>
        <p:spPr bwMode="auto">
          <a:xfrm>
            <a:off x="57150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69" name="Rectangle 149"/>
          <p:cNvSpPr>
            <a:spLocks noChangeArrowheads="1"/>
          </p:cNvSpPr>
          <p:nvPr/>
        </p:nvSpPr>
        <p:spPr bwMode="auto">
          <a:xfrm>
            <a:off x="6019800" y="26717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0" name="Rectangle 150"/>
          <p:cNvSpPr>
            <a:spLocks noChangeArrowheads="1"/>
          </p:cNvSpPr>
          <p:nvPr/>
        </p:nvSpPr>
        <p:spPr bwMode="auto">
          <a:xfrm>
            <a:off x="6324600" y="26717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1" name="Rectangle 151"/>
          <p:cNvSpPr>
            <a:spLocks noChangeArrowheads="1"/>
          </p:cNvSpPr>
          <p:nvPr/>
        </p:nvSpPr>
        <p:spPr bwMode="auto">
          <a:xfrm>
            <a:off x="6629400" y="26717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2" name="Rectangle 152"/>
          <p:cNvSpPr>
            <a:spLocks noChangeArrowheads="1"/>
          </p:cNvSpPr>
          <p:nvPr/>
        </p:nvSpPr>
        <p:spPr bwMode="auto">
          <a:xfrm>
            <a:off x="6934200" y="26717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3" name="Rectangle 153"/>
          <p:cNvSpPr>
            <a:spLocks noChangeArrowheads="1"/>
          </p:cNvSpPr>
          <p:nvPr/>
        </p:nvSpPr>
        <p:spPr bwMode="auto">
          <a:xfrm>
            <a:off x="7239000" y="26717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4" name="Rectangle 154"/>
          <p:cNvSpPr>
            <a:spLocks noChangeArrowheads="1"/>
          </p:cNvSpPr>
          <p:nvPr/>
        </p:nvSpPr>
        <p:spPr bwMode="auto">
          <a:xfrm>
            <a:off x="7543800" y="26717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5" name="Rectangle 155"/>
          <p:cNvSpPr>
            <a:spLocks noChangeArrowheads="1"/>
          </p:cNvSpPr>
          <p:nvPr/>
        </p:nvSpPr>
        <p:spPr bwMode="auto">
          <a:xfrm>
            <a:off x="7848600" y="26717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6" name="Rectangle 156"/>
          <p:cNvSpPr>
            <a:spLocks noChangeArrowheads="1"/>
          </p:cNvSpPr>
          <p:nvPr/>
        </p:nvSpPr>
        <p:spPr bwMode="auto">
          <a:xfrm>
            <a:off x="81534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7" name="Rectangle 157"/>
          <p:cNvSpPr>
            <a:spLocks noChangeArrowheads="1"/>
          </p:cNvSpPr>
          <p:nvPr/>
        </p:nvSpPr>
        <p:spPr bwMode="auto">
          <a:xfrm>
            <a:off x="8458200" y="2671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8" name="Rectangle 158"/>
          <p:cNvSpPr>
            <a:spLocks noChangeArrowheads="1"/>
          </p:cNvSpPr>
          <p:nvPr/>
        </p:nvSpPr>
        <p:spPr bwMode="auto">
          <a:xfrm>
            <a:off x="5715000" y="2976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79" name="Rectangle 159"/>
          <p:cNvSpPr>
            <a:spLocks noChangeArrowheads="1"/>
          </p:cNvSpPr>
          <p:nvPr/>
        </p:nvSpPr>
        <p:spPr bwMode="auto">
          <a:xfrm>
            <a:off x="6019800" y="29765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0" name="Rectangle 160"/>
          <p:cNvSpPr>
            <a:spLocks noChangeArrowheads="1"/>
          </p:cNvSpPr>
          <p:nvPr/>
        </p:nvSpPr>
        <p:spPr bwMode="auto">
          <a:xfrm>
            <a:off x="6324600" y="29765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1" name="Rectangle 161"/>
          <p:cNvSpPr>
            <a:spLocks noChangeArrowheads="1"/>
          </p:cNvSpPr>
          <p:nvPr/>
        </p:nvSpPr>
        <p:spPr bwMode="auto">
          <a:xfrm>
            <a:off x="6629400" y="29765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2" name="Rectangle 162"/>
          <p:cNvSpPr>
            <a:spLocks noChangeArrowheads="1"/>
          </p:cNvSpPr>
          <p:nvPr/>
        </p:nvSpPr>
        <p:spPr bwMode="auto">
          <a:xfrm>
            <a:off x="6934200" y="29765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3" name="Rectangle 163"/>
          <p:cNvSpPr>
            <a:spLocks noChangeArrowheads="1"/>
          </p:cNvSpPr>
          <p:nvPr/>
        </p:nvSpPr>
        <p:spPr bwMode="auto">
          <a:xfrm>
            <a:off x="7239000" y="29765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4" name="Rectangle 164"/>
          <p:cNvSpPr>
            <a:spLocks noChangeArrowheads="1"/>
          </p:cNvSpPr>
          <p:nvPr/>
        </p:nvSpPr>
        <p:spPr bwMode="auto">
          <a:xfrm>
            <a:off x="7543800" y="29765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5" name="Rectangle 165"/>
          <p:cNvSpPr>
            <a:spLocks noChangeArrowheads="1"/>
          </p:cNvSpPr>
          <p:nvPr/>
        </p:nvSpPr>
        <p:spPr bwMode="auto">
          <a:xfrm>
            <a:off x="7848600" y="29765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6" name="Rectangle 166"/>
          <p:cNvSpPr>
            <a:spLocks noChangeArrowheads="1"/>
          </p:cNvSpPr>
          <p:nvPr/>
        </p:nvSpPr>
        <p:spPr bwMode="auto">
          <a:xfrm>
            <a:off x="8153400" y="2976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7" name="Rectangle 167"/>
          <p:cNvSpPr>
            <a:spLocks noChangeArrowheads="1"/>
          </p:cNvSpPr>
          <p:nvPr/>
        </p:nvSpPr>
        <p:spPr bwMode="auto">
          <a:xfrm>
            <a:off x="8458200" y="2976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8" name="Rectangle 168"/>
          <p:cNvSpPr>
            <a:spLocks noChangeArrowheads="1"/>
          </p:cNvSpPr>
          <p:nvPr/>
        </p:nvSpPr>
        <p:spPr bwMode="auto">
          <a:xfrm>
            <a:off x="57150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89" name="Rectangle 169"/>
          <p:cNvSpPr>
            <a:spLocks noChangeArrowheads="1"/>
          </p:cNvSpPr>
          <p:nvPr/>
        </p:nvSpPr>
        <p:spPr bwMode="auto">
          <a:xfrm>
            <a:off x="6019800" y="32813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0" name="Rectangle 170"/>
          <p:cNvSpPr>
            <a:spLocks noChangeArrowheads="1"/>
          </p:cNvSpPr>
          <p:nvPr/>
        </p:nvSpPr>
        <p:spPr bwMode="auto">
          <a:xfrm>
            <a:off x="6324600" y="32813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1" name="Rectangle 171"/>
          <p:cNvSpPr>
            <a:spLocks noChangeArrowheads="1"/>
          </p:cNvSpPr>
          <p:nvPr/>
        </p:nvSpPr>
        <p:spPr bwMode="auto">
          <a:xfrm>
            <a:off x="6629400" y="32813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2" name="Rectangle 172"/>
          <p:cNvSpPr>
            <a:spLocks noChangeArrowheads="1"/>
          </p:cNvSpPr>
          <p:nvPr/>
        </p:nvSpPr>
        <p:spPr bwMode="auto">
          <a:xfrm>
            <a:off x="6934200" y="32813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3" name="Rectangle 173"/>
          <p:cNvSpPr>
            <a:spLocks noChangeArrowheads="1"/>
          </p:cNvSpPr>
          <p:nvPr/>
        </p:nvSpPr>
        <p:spPr bwMode="auto">
          <a:xfrm>
            <a:off x="7239000" y="32813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4" name="Rectangle 174"/>
          <p:cNvSpPr>
            <a:spLocks noChangeArrowheads="1"/>
          </p:cNvSpPr>
          <p:nvPr/>
        </p:nvSpPr>
        <p:spPr bwMode="auto">
          <a:xfrm>
            <a:off x="7543800" y="32813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5" name="Rectangle 175"/>
          <p:cNvSpPr>
            <a:spLocks noChangeArrowheads="1"/>
          </p:cNvSpPr>
          <p:nvPr/>
        </p:nvSpPr>
        <p:spPr bwMode="auto">
          <a:xfrm>
            <a:off x="7848600" y="32813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6" name="Rectangle 176"/>
          <p:cNvSpPr>
            <a:spLocks noChangeArrowheads="1"/>
          </p:cNvSpPr>
          <p:nvPr/>
        </p:nvSpPr>
        <p:spPr bwMode="auto">
          <a:xfrm>
            <a:off x="81534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7" name="Rectangle 177"/>
          <p:cNvSpPr>
            <a:spLocks noChangeArrowheads="1"/>
          </p:cNvSpPr>
          <p:nvPr/>
        </p:nvSpPr>
        <p:spPr bwMode="auto">
          <a:xfrm>
            <a:off x="8458200" y="3281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8" name="Rectangle 178"/>
          <p:cNvSpPr>
            <a:spLocks noChangeArrowheads="1"/>
          </p:cNvSpPr>
          <p:nvPr/>
        </p:nvSpPr>
        <p:spPr bwMode="auto">
          <a:xfrm>
            <a:off x="57150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99" name="Rectangle 179"/>
          <p:cNvSpPr>
            <a:spLocks noChangeArrowheads="1"/>
          </p:cNvSpPr>
          <p:nvPr/>
        </p:nvSpPr>
        <p:spPr bwMode="auto">
          <a:xfrm>
            <a:off x="60198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0" name="Rectangle 180"/>
          <p:cNvSpPr>
            <a:spLocks noChangeArrowheads="1"/>
          </p:cNvSpPr>
          <p:nvPr/>
        </p:nvSpPr>
        <p:spPr bwMode="auto">
          <a:xfrm>
            <a:off x="63246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1" name="Rectangle 181"/>
          <p:cNvSpPr>
            <a:spLocks noChangeArrowheads="1"/>
          </p:cNvSpPr>
          <p:nvPr/>
        </p:nvSpPr>
        <p:spPr bwMode="auto">
          <a:xfrm>
            <a:off x="6629400" y="35861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2" name="Rectangle 182"/>
          <p:cNvSpPr>
            <a:spLocks noChangeArrowheads="1"/>
          </p:cNvSpPr>
          <p:nvPr/>
        </p:nvSpPr>
        <p:spPr bwMode="auto">
          <a:xfrm>
            <a:off x="6934200" y="35861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3" name="Rectangle 183"/>
          <p:cNvSpPr>
            <a:spLocks noChangeArrowheads="1"/>
          </p:cNvSpPr>
          <p:nvPr/>
        </p:nvSpPr>
        <p:spPr bwMode="auto">
          <a:xfrm>
            <a:off x="7239000" y="35861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4" name="Rectangle 184"/>
          <p:cNvSpPr>
            <a:spLocks noChangeArrowheads="1"/>
          </p:cNvSpPr>
          <p:nvPr/>
        </p:nvSpPr>
        <p:spPr bwMode="auto">
          <a:xfrm>
            <a:off x="75438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5" name="Rectangle 185"/>
          <p:cNvSpPr>
            <a:spLocks noChangeArrowheads="1"/>
          </p:cNvSpPr>
          <p:nvPr/>
        </p:nvSpPr>
        <p:spPr bwMode="auto">
          <a:xfrm>
            <a:off x="78486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6" name="Rectangle 186"/>
          <p:cNvSpPr>
            <a:spLocks noChangeArrowheads="1"/>
          </p:cNvSpPr>
          <p:nvPr/>
        </p:nvSpPr>
        <p:spPr bwMode="auto">
          <a:xfrm>
            <a:off x="81534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7" name="Rectangle 187"/>
          <p:cNvSpPr>
            <a:spLocks noChangeArrowheads="1"/>
          </p:cNvSpPr>
          <p:nvPr/>
        </p:nvSpPr>
        <p:spPr bwMode="auto">
          <a:xfrm>
            <a:off x="8458200" y="35861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8" name="Rectangle 188"/>
          <p:cNvSpPr>
            <a:spLocks noChangeArrowheads="1"/>
          </p:cNvSpPr>
          <p:nvPr/>
        </p:nvSpPr>
        <p:spPr bwMode="auto">
          <a:xfrm>
            <a:off x="57150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09" name="Rectangle 189"/>
          <p:cNvSpPr>
            <a:spLocks noChangeArrowheads="1"/>
          </p:cNvSpPr>
          <p:nvPr/>
        </p:nvSpPr>
        <p:spPr bwMode="auto">
          <a:xfrm>
            <a:off x="60198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0" name="Rectangle 190"/>
          <p:cNvSpPr>
            <a:spLocks noChangeArrowheads="1"/>
          </p:cNvSpPr>
          <p:nvPr/>
        </p:nvSpPr>
        <p:spPr bwMode="auto">
          <a:xfrm>
            <a:off x="63246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1" name="Rectangle 191"/>
          <p:cNvSpPr>
            <a:spLocks noChangeArrowheads="1"/>
          </p:cNvSpPr>
          <p:nvPr/>
        </p:nvSpPr>
        <p:spPr bwMode="auto">
          <a:xfrm>
            <a:off x="6629400" y="38909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2" name="Rectangle 192"/>
          <p:cNvSpPr>
            <a:spLocks noChangeArrowheads="1"/>
          </p:cNvSpPr>
          <p:nvPr/>
        </p:nvSpPr>
        <p:spPr bwMode="auto">
          <a:xfrm>
            <a:off x="6934200" y="38909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3" name="Rectangle 193"/>
          <p:cNvSpPr>
            <a:spLocks noChangeArrowheads="1"/>
          </p:cNvSpPr>
          <p:nvPr/>
        </p:nvSpPr>
        <p:spPr bwMode="auto">
          <a:xfrm>
            <a:off x="7239000" y="38909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4" name="Rectangle 194"/>
          <p:cNvSpPr>
            <a:spLocks noChangeArrowheads="1"/>
          </p:cNvSpPr>
          <p:nvPr/>
        </p:nvSpPr>
        <p:spPr bwMode="auto">
          <a:xfrm>
            <a:off x="75438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5" name="Rectangle 195"/>
          <p:cNvSpPr>
            <a:spLocks noChangeArrowheads="1"/>
          </p:cNvSpPr>
          <p:nvPr/>
        </p:nvSpPr>
        <p:spPr bwMode="auto">
          <a:xfrm>
            <a:off x="78486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6" name="Rectangle 196"/>
          <p:cNvSpPr>
            <a:spLocks noChangeArrowheads="1"/>
          </p:cNvSpPr>
          <p:nvPr/>
        </p:nvSpPr>
        <p:spPr bwMode="auto">
          <a:xfrm>
            <a:off x="81534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7" name="Rectangle 197"/>
          <p:cNvSpPr>
            <a:spLocks noChangeArrowheads="1"/>
          </p:cNvSpPr>
          <p:nvPr/>
        </p:nvSpPr>
        <p:spPr bwMode="auto">
          <a:xfrm>
            <a:off x="8458200" y="38909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8" name="Rectangle 198"/>
          <p:cNvSpPr>
            <a:spLocks noChangeArrowheads="1"/>
          </p:cNvSpPr>
          <p:nvPr/>
        </p:nvSpPr>
        <p:spPr bwMode="auto">
          <a:xfrm>
            <a:off x="57150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19" name="Rectangle 199"/>
          <p:cNvSpPr>
            <a:spLocks noChangeArrowheads="1"/>
          </p:cNvSpPr>
          <p:nvPr/>
        </p:nvSpPr>
        <p:spPr bwMode="auto">
          <a:xfrm>
            <a:off x="60198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0" name="Rectangle 200"/>
          <p:cNvSpPr>
            <a:spLocks noChangeArrowheads="1"/>
          </p:cNvSpPr>
          <p:nvPr/>
        </p:nvSpPr>
        <p:spPr bwMode="auto">
          <a:xfrm>
            <a:off x="63246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1" name="Rectangle 201"/>
          <p:cNvSpPr>
            <a:spLocks noChangeArrowheads="1"/>
          </p:cNvSpPr>
          <p:nvPr/>
        </p:nvSpPr>
        <p:spPr bwMode="auto">
          <a:xfrm>
            <a:off x="6629400" y="41957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2" name="Rectangle 202"/>
          <p:cNvSpPr>
            <a:spLocks noChangeArrowheads="1"/>
          </p:cNvSpPr>
          <p:nvPr/>
        </p:nvSpPr>
        <p:spPr bwMode="auto">
          <a:xfrm>
            <a:off x="6934200" y="4195763"/>
            <a:ext cx="304800" cy="304800"/>
          </a:xfrm>
          <a:prstGeom prst="rect">
            <a:avLst/>
          </a:prstGeom>
          <a:solidFill>
            <a:srgbClr val="BC9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3" name="Rectangle 203"/>
          <p:cNvSpPr>
            <a:spLocks noChangeArrowheads="1"/>
          </p:cNvSpPr>
          <p:nvPr/>
        </p:nvSpPr>
        <p:spPr bwMode="auto">
          <a:xfrm>
            <a:off x="7239000" y="41957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4" name="Rectangle 204"/>
          <p:cNvSpPr>
            <a:spLocks noChangeArrowheads="1"/>
          </p:cNvSpPr>
          <p:nvPr/>
        </p:nvSpPr>
        <p:spPr bwMode="auto">
          <a:xfrm>
            <a:off x="75438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5" name="Rectangle 205"/>
          <p:cNvSpPr>
            <a:spLocks noChangeArrowheads="1"/>
          </p:cNvSpPr>
          <p:nvPr/>
        </p:nvSpPr>
        <p:spPr bwMode="auto">
          <a:xfrm>
            <a:off x="78486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6" name="Rectangle 206"/>
          <p:cNvSpPr>
            <a:spLocks noChangeArrowheads="1"/>
          </p:cNvSpPr>
          <p:nvPr/>
        </p:nvSpPr>
        <p:spPr bwMode="auto">
          <a:xfrm>
            <a:off x="81534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7" name="Rectangle 207"/>
          <p:cNvSpPr>
            <a:spLocks noChangeArrowheads="1"/>
          </p:cNvSpPr>
          <p:nvPr/>
        </p:nvSpPr>
        <p:spPr bwMode="auto">
          <a:xfrm>
            <a:off x="8458200" y="41957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8" name="Rectangle 208"/>
          <p:cNvSpPr>
            <a:spLocks noChangeArrowheads="1"/>
          </p:cNvSpPr>
          <p:nvPr/>
        </p:nvSpPr>
        <p:spPr bwMode="auto">
          <a:xfrm>
            <a:off x="57150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29" name="Rectangle 209"/>
          <p:cNvSpPr>
            <a:spLocks noChangeArrowheads="1"/>
          </p:cNvSpPr>
          <p:nvPr/>
        </p:nvSpPr>
        <p:spPr bwMode="auto">
          <a:xfrm>
            <a:off x="60198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0" name="Rectangle 210"/>
          <p:cNvSpPr>
            <a:spLocks noChangeArrowheads="1"/>
          </p:cNvSpPr>
          <p:nvPr/>
        </p:nvSpPr>
        <p:spPr bwMode="auto">
          <a:xfrm>
            <a:off x="63246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1" name="Rectangle 211"/>
          <p:cNvSpPr>
            <a:spLocks noChangeArrowheads="1"/>
          </p:cNvSpPr>
          <p:nvPr/>
        </p:nvSpPr>
        <p:spPr bwMode="auto">
          <a:xfrm>
            <a:off x="6629400" y="45005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2" name="Rectangle 212"/>
          <p:cNvSpPr>
            <a:spLocks noChangeArrowheads="1"/>
          </p:cNvSpPr>
          <p:nvPr/>
        </p:nvSpPr>
        <p:spPr bwMode="auto">
          <a:xfrm>
            <a:off x="6934200" y="45005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3" name="Rectangle 213"/>
          <p:cNvSpPr>
            <a:spLocks noChangeArrowheads="1"/>
          </p:cNvSpPr>
          <p:nvPr/>
        </p:nvSpPr>
        <p:spPr bwMode="auto">
          <a:xfrm>
            <a:off x="7239000" y="4500563"/>
            <a:ext cx="304800" cy="3048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4" name="Rectangle 214"/>
          <p:cNvSpPr>
            <a:spLocks noChangeArrowheads="1"/>
          </p:cNvSpPr>
          <p:nvPr/>
        </p:nvSpPr>
        <p:spPr bwMode="auto">
          <a:xfrm>
            <a:off x="75438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5" name="Rectangle 215"/>
          <p:cNvSpPr>
            <a:spLocks noChangeArrowheads="1"/>
          </p:cNvSpPr>
          <p:nvPr/>
        </p:nvSpPr>
        <p:spPr bwMode="auto">
          <a:xfrm>
            <a:off x="78486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6" name="Rectangle 216"/>
          <p:cNvSpPr>
            <a:spLocks noChangeArrowheads="1"/>
          </p:cNvSpPr>
          <p:nvPr/>
        </p:nvSpPr>
        <p:spPr bwMode="auto">
          <a:xfrm>
            <a:off x="81534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7" name="Rectangle 217"/>
          <p:cNvSpPr>
            <a:spLocks noChangeArrowheads="1"/>
          </p:cNvSpPr>
          <p:nvPr/>
        </p:nvSpPr>
        <p:spPr bwMode="auto">
          <a:xfrm>
            <a:off x="8458200" y="45005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8" name="Rectangle 218"/>
          <p:cNvSpPr>
            <a:spLocks noChangeArrowheads="1"/>
          </p:cNvSpPr>
          <p:nvPr/>
        </p:nvSpPr>
        <p:spPr bwMode="auto">
          <a:xfrm>
            <a:off x="57150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39" name="Rectangle 219"/>
          <p:cNvSpPr>
            <a:spLocks noChangeArrowheads="1"/>
          </p:cNvSpPr>
          <p:nvPr/>
        </p:nvSpPr>
        <p:spPr bwMode="auto">
          <a:xfrm>
            <a:off x="60198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0" name="Rectangle 220"/>
          <p:cNvSpPr>
            <a:spLocks noChangeArrowheads="1"/>
          </p:cNvSpPr>
          <p:nvPr/>
        </p:nvSpPr>
        <p:spPr bwMode="auto">
          <a:xfrm>
            <a:off x="63246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1" name="Rectangle 221"/>
          <p:cNvSpPr>
            <a:spLocks noChangeArrowheads="1"/>
          </p:cNvSpPr>
          <p:nvPr/>
        </p:nvSpPr>
        <p:spPr bwMode="auto">
          <a:xfrm>
            <a:off x="66294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2" name="Rectangle 222"/>
          <p:cNvSpPr>
            <a:spLocks noChangeArrowheads="1"/>
          </p:cNvSpPr>
          <p:nvPr/>
        </p:nvSpPr>
        <p:spPr bwMode="auto">
          <a:xfrm>
            <a:off x="69342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3" name="Rectangle 223"/>
          <p:cNvSpPr>
            <a:spLocks noChangeArrowheads="1"/>
          </p:cNvSpPr>
          <p:nvPr/>
        </p:nvSpPr>
        <p:spPr bwMode="auto">
          <a:xfrm>
            <a:off x="72390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4" name="Rectangle 224"/>
          <p:cNvSpPr>
            <a:spLocks noChangeArrowheads="1"/>
          </p:cNvSpPr>
          <p:nvPr/>
        </p:nvSpPr>
        <p:spPr bwMode="auto">
          <a:xfrm>
            <a:off x="75438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5" name="Rectangle 225"/>
          <p:cNvSpPr>
            <a:spLocks noChangeArrowheads="1"/>
          </p:cNvSpPr>
          <p:nvPr/>
        </p:nvSpPr>
        <p:spPr bwMode="auto">
          <a:xfrm>
            <a:off x="78486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6" name="Rectangle 226"/>
          <p:cNvSpPr>
            <a:spLocks noChangeArrowheads="1"/>
          </p:cNvSpPr>
          <p:nvPr/>
        </p:nvSpPr>
        <p:spPr bwMode="auto">
          <a:xfrm>
            <a:off x="81534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7" name="Rectangle 227"/>
          <p:cNvSpPr>
            <a:spLocks noChangeArrowheads="1"/>
          </p:cNvSpPr>
          <p:nvPr/>
        </p:nvSpPr>
        <p:spPr bwMode="auto">
          <a:xfrm>
            <a:off x="8458200" y="4805363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48" name="Text Box 228"/>
          <p:cNvSpPr txBox="1">
            <a:spLocks noChangeArrowheads="1"/>
          </p:cNvSpPr>
          <p:nvPr/>
        </p:nvSpPr>
        <p:spPr bwMode="auto">
          <a:xfrm>
            <a:off x="1736725" y="14859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1949" name="Text Box 229"/>
          <p:cNvSpPr txBox="1">
            <a:spLocks noChangeArrowheads="1"/>
          </p:cNvSpPr>
          <p:nvPr/>
        </p:nvSpPr>
        <p:spPr bwMode="auto">
          <a:xfrm>
            <a:off x="4419600" y="1452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1950" name="Text Box 230"/>
          <p:cNvSpPr txBox="1">
            <a:spLocks noChangeArrowheads="1"/>
          </p:cNvSpPr>
          <p:nvPr/>
        </p:nvSpPr>
        <p:spPr bwMode="auto">
          <a:xfrm>
            <a:off x="6781800" y="1452563"/>
            <a:ext cx="112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A(+)B</a:t>
            </a:r>
          </a:p>
        </p:txBody>
      </p:sp>
      <p:grpSp>
        <p:nvGrpSpPr>
          <p:cNvPr id="3" name="Group 234"/>
          <p:cNvGrpSpPr>
            <a:grpSpLocks/>
          </p:cNvGrpSpPr>
          <p:nvPr/>
        </p:nvGrpSpPr>
        <p:grpSpPr bwMode="auto">
          <a:xfrm>
            <a:off x="-228600" y="1447800"/>
            <a:ext cx="1524000" cy="1524000"/>
            <a:chOff x="2400" y="2304"/>
            <a:chExt cx="960" cy="960"/>
          </a:xfrm>
        </p:grpSpPr>
        <p:sp>
          <p:nvSpPr>
            <p:cNvPr id="31981" name="Rectangle 103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2" name="Rectangle 104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3" name="Rectangle 105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4" name="Rectangle 106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5" name="Rectangle 107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6" name="Rectangle 108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7" name="Rectangle 109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8" name="Rectangle 110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9" name="Rectangle 111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0" name="Rectangle 112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1" name="Rectangle 113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2" name="Rectangle 114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3" name="Rectangle 115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4" name="Rectangle 116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5" name="Rectangle 117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6" name="Rectangle 118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7" name="Rectangle 119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8" name="Rectangle 120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99" name="Rectangle 121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0" name="Rectangle 122"/>
            <p:cNvSpPr>
              <a:spLocks noChangeArrowheads="1"/>
            </p:cNvSpPr>
            <p:nvPr/>
          </p:nvSpPr>
          <p:spPr bwMode="auto">
            <a:xfrm>
              <a:off x="3168" y="2880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1" name="Rectangle 123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2" name="Rectangle 124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3" name="Rectangle 125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4" name="Rectangle 126"/>
            <p:cNvSpPr>
              <a:spLocks noChangeArrowheads="1"/>
            </p:cNvSpPr>
            <p:nvPr/>
          </p:nvSpPr>
          <p:spPr bwMode="auto">
            <a:xfrm>
              <a:off x="2976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005" name="Rectangle 127"/>
            <p:cNvSpPr>
              <a:spLocks noChangeArrowheads="1"/>
            </p:cNvSpPr>
            <p:nvPr/>
          </p:nvSpPr>
          <p:spPr bwMode="auto">
            <a:xfrm>
              <a:off x="3168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60"/>
          <p:cNvGrpSpPr>
            <a:grpSpLocks/>
          </p:cNvGrpSpPr>
          <p:nvPr/>
        </p:nvGrpSpPr>
        <p:grpSpPr bwMode="auto">
          <a:xfrm>
            <a:off x="87313" y="2055813"/>
            <a:ext cx="1524000" cy="1524000"/>
            <a:chOff x="2400" y="2304"/>
            <a:chExt cx="960" cy="960"/>
          </a:xfrm>
        </p:grpSpPr>
        <p:sp>
          <p:nvSpPr>
            <p:cNvPr id="31956" name="Rectangle 103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7" name="Rectangle 104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8" name="Rectangle 105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59" name="Rectangle 106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0" name="Rectangle 107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1" name="Rectangle 108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2" name="Rectangle 109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3" name="Rectangle 110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4" name="Rectangle 111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5" name="Rectangle 112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6" name="Rectangle 113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7" name="Rectangle 114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8" name="Rectangle 115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69" name="Rectangle 116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0" name="Rectangle 117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1" name="Rectangle 118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2" name="Rectangle 119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3" name="Rectangle 120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4" name="Rectangle 121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5" name="Rectangle 122"/>
            <p:cNvSpPr>
              <a:spLocks noChangeArrowheads="1"/>
            </p:cNvSpPr>
            <p:nvPr/>
          </p:nvSpPr>
          <p:spPr bwMode="auto">
            <a:xfrm>
              <a:off x="3168" y="2880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6" name="Rectangle 123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7" name="Rectangle 124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8" name="Rectangle 125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79" name="Rectangle 126"/>
            <p:cNvSpPr>
              <a:spLocks noChangeArrowheads="1"/>
            </p:cNvSpPr>
            <p:nvPr/>
          </p:nvSpPr>
          <p:spPr bwMode="auto">
            <a:xfrm>
              <a:off x="2976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80" name="Rectangle 127"/>
            <p:cNvSpPr>
              <a:spLocks noChangeArrowheads="1"/>
            </p:cNvSpPr>
            <p:nvPr/>
          </p:nvSpPr>
          <p:spPr bwMode="auto">
            <a:xfrm>
              <a:off x="3168" y="3072"/>
              <a:ext cx="192" cy="192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859" name="Rectangle 115"/>
          <p:cNvSpPr>
            <a:spLocks noChangeArrowheads="1"/>
          </p:cNvSpPr>
          <p:nvPr/>
        </p:nvSpPr>
        <p:spPr bwMode="auto">
          <a:xfrm>
            <a:off x="5724525" y="2079625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872" name="Rectangle 115"/>
          <p:cNvSpPr>
            <a:spLocks noChangeArrowheads="1"/>
          </p:cNvSpPr>
          <p:nvPr/>
        </p:nvSpPr>
        <p:spPr bwMode="auto">
          <a:xfrm>
            <a:off x="6011863" y="2671763"/>
            <a:ext cx="304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955" name="Rectangle 314"/>
          <p:cNvSpPr>
            <a:spLocks noChangeArrowheads="1"/>
          </p:cNvSpPr>
          <p:nvPr/>
        </p:nvSpPr>
        <p:spPr bwMode="auto">
          <a:xfrm>
            <a:off x="611188" y="5335588"/>
            <a:ext cx="6554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Операция «расширение» - аналог логического «или»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0191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6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6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19775 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20347 -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59" grpId="0" animBg="1"/>
      <p:bldP spid="66859" grpId="1" animBg="1"/>
      <p:bldP spid="66859" grpId="2" animBg="1"/>
      <p:bldP spid="66872" grpId="0" animBg="1"/>
      <p:bldP spid="66872" grpId="1" animBg="1"/>
      <p:bldP spid="66872" grpId="2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Расширение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24384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Расширение (</a:t>
            </a:r>
            <a:r>
              <a:rPr lang="en-US" smtClean="0"/>
              <a:t>dilation)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cs typeface="Times New Roman" pitchFamily="18" charset="0"/>
              </a:rPr>
              <a:t>A </a:t>
            </a:r>
            <a:r>
              <a:rPr lang="ru-RU" b="1" smtClean="0">
                <a:cs typeface="Times New Roman" pitchFamily="18" charset="0"/>
              </a:rPr>
              <a:t>(+)</a:t>
            </a:r>
            <a:r>
              <a:rPr lang="en-US" b="1" smtClean="0">
                <a:cs typeface="Times New Roman" pitchFamily="18" charset="0"/>
              </a:rPr>
              <a:t> B = {t </a:t>
            </a:r>
            <a:r>
              <a:rPr lang="en-US" b="1" smtClean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b="1" smtClean="0">
                <a:cs typeface="Times New Roman" pitchFamily="18" charset="0"/>
              </a:rPr>
              <a:t> R</a:t>
            </a:r>
            <a:r>
              <a:rPr lang="en-US" b="1" baseline="30000" smtClean="0">
                <a:cs typeface="Times New Roman" pitchFamily="18" charset="0"/>
              </a:rPr>
              <a:t>2</a:t>
            </a:r>
            <a:r>
              <a:rPr lang="en-US" b="1" smtClean="0">
                <a:cs typeface="Times New Roman" pitchFamily="18" charset="0"/>
              </a:rPr>
              <a:t>: t = a + b, a </a:t>
            </a:r>
            <a:r>
              <a:rPr lang="en-US" b="1" smtClean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b="1" smtClean="0">
                <a:cs typeface="Times New Roman" pitchFamily="18" charset="0"/>
              </a:rPr>
              <a:t> A, b </a:t>
            </a:r>
            <a:r>
              <a:rPr lang="en-US" b="1" smtClean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b="1" smtClean="0">
                <a:cs typeface="Times New Roman" pitchFamily="18" charset="0"/>
              </a:rPr>
              <a:t> B}</a:t>
            </a:r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endParaRPr lang="ru-RU" b="1" smtClean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410200" y="3200400"/>
            <a:ext cx="1828800" cy="1295400"/>
          </a:xfrm>
          <a:prstGeom prst="roundRect">
            <a:avLst>
              <a:gd name="adj" fmla="val 2328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6629400" y="3200400"/>
            <a:ext cx="609600" cy="6096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629400" y="3886200"/>
            <a:ext cx="609600" cy="609600"/>
          </a:xfrm>
          <a:prstGeom prst="ellipse">
            <a:avLst/>
          </a:prstGeom>
          <a:solidFill>
            <a:schemeClr val="accent2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410200" y="3886200"/>
            <a:ext cx="609600" cy="6096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5410200" y="3200400"/>
            <a:ext cx="609600" cy="6096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371600" y="403860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1524000" y="4419600"/>
            <a:ext cx="6096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143000" y="4724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18288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5318125" y="278765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784725" y="47688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715000" y="3505200"/>
            <a:ext cx="1262063" cy="7016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 (+) B</a:t>
            </a:r>
          </a:p>
        </p:txBody>
      </p:sp>
      <p:cxnSp>
        <p:nvCxnSpPr>
          <p:cNvPr id="32784" name="AutoShape 16"/>
          <p:cNvCxnSpPr>
            <a:cxnSpLocks noChangeShapeType="1"/>
            <a:stCxn id="32778" idx="7"/>
            <a:endCxn id="32776" idx="2"/>
          </p:cNvCxnSpPr>
          <p:nvPr/>
        </p:nvCxnSpPr>
        <p:spPr bwMode="auto">
          <a:xfrm rot="-5400000">
            <a:off x="3225800" y="2324100"/>
            <a:ext cx="1003300" cy="3365500"/>
          </a:xfrm>
          <a:prstGeom prst="bentConnector2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cxnSp>
        <p:nvCxnSpPr>
          <p:cNvPr id="32785" name="AutoShape 17"/>
          <p:cNvCxnSpPr>
            <a:cxnSpLocks noChangeShapeType="1"/>
            <a:stCxn id="32778" idx="5"/>
            <a:endCxn id="32775" idx="2"/>
          </p:cNvCxnSpPr>
          <p:nvPr/>
        </p:nvCxnSpPr>
        <p:spPr bwMode="auto">
          <a:xfrm rot="5400000" flipH="1" flipV="1">
            <a:off x="3352800" y="2882900"/>
            <a:ext cx="749300" cy="3365500"/>
          </a:xfrm>
          <a:prstGeom prst="bentConnector4">
            <a:avLst>
              <a:gd name="adj1" fmla="val -42375"/>
              <a:gd name="adj2" fmla="val 65657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sp>
        <p:nvSpPr>
          <p:cNvPr id="32786" name="Oval 5"/>
          <p:cNvSpPr>
            <a:spLocks noChangeArrowheads="1"/>
          </p:cNvSpPr>
          <p:nvPr/>
        </p:nvSpPr>
        <p:spPr bwMode="auto">
          <a:xfrm>
            <a:off x="7308850" y="2887663"/>
            <a:ext cx="609600" cy="6096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Oval 5"/>
          <p:cNvSpPr>
            <a:spLocks noChangeArrowheads="1"/>
          </p:cNvSpPr>
          <p:nvPr/>
        </p:nvSpPr>
        <p:spPr bwMode="auto">
          <a:xfrm>
            <a:off x="6011863" y="2887663"/>
            <a:ext cx="609600" cy="6096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Oval 5"/>
          <p:cNvSpPr>
            <a:spLocks noChangeArrowheads="1"/>
          </p:cNvSpPr>
          <p:nvPr/>
        </p:nvSpPr>
        <p:spPr bwMode="auto">
          <a:xfrm>
            <a:off x="6877050" y="4111625"/>
            <a:ext cx="609600" cy="6096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ru-RU" smtClean="0"/>
              <a:t>ужение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701675" y="1600200"/>
            <a:ext cx="7467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/>
              <a:t>Сужение (</a:t>
            </a:r>
            <a:r>
              <a:rPr lang="en-US"/>
              <a:t>erosion)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>
                <a:cs typeface="Times New Roman" pitchFamily="18" charset="0"/>
              </a:rPr>
              <a:t>A </a:t>
            </a:r>
            <a:r>
              <a:rPr lang="ru-RU">
                <a:cs typeface="Times New Roman" pitchFamily="18" charset="0"/>
              </a:rPr>
              <a:t>(</a:t>
            </a:r>
            <a:r>
              <a:rPr lang="en-US">
                <a:cs typeface="Times New Roman" pitchFamily="18" charset="0"/>
              </a:rPr>
              <a:t>-</a:t>
            </a:r>
            <a:r>
              <a:rPr lang="ru-RU">
                <a:cs typeface="Times New Roman" pitchFamily="18" charset="0"/>
              </a:rPr>
              <a:t>)</a:t>
            </a:r>
            <a:r>
              <a:rPr lang="en-US">
                <a:cs typeface="Times New Roman" pitchFamily="18" charset="0"/>
              </a:rPr>
              <a:t> B = (A</a:t>
            </a:r>
            <a:r>
              <a:rPr lang="en-US" baseline="30000">
                <a:cs typeface="Times New Roman" pitchFamily="18" charset="0"/>
              </a:rPr>
              <a:t>C</a:t>
            </a:r>
            <a:r>
              <a:rPr lang="en-US">
                <a:cs typeface="Times New Roman" pitchFamily="18" charset="0"/>
              </a:rPr>
              <a:t> </a:t>
            </a:r>
            <a:r>
              <a:rPr lang="ru-RU">
                <a:cs typeface="Times New Roman" pitchFamily="18" charset="0"/>
              </a:rPr>
              <a:t>(</a:t>
            </a:r>
            <a:r>
              <a:rPr lang="en-US">
                <a:cs typeface="Times New Roman" pitchFamily="18" charset="0"/>
              </a:rPr>
              <a:t>+</a:t>
            </a:r>
            <a:r>
              <a:rPr lang="ru-RU">
                <a:cs typeface="Times New Roman" pitchFamily="18" charset="0"/>
              </a:rPr>
              <a:t>)</a:t>
            </a:r>
            <a:r>
              <a:rPr lang="en-US">
                <a:cs typeface="Times New Roman" pitchFamily="18" charset="0"/>
              </a:rPr>
              <a:t> B)</a:t>
            </a:r>
            <a:r>
              <a:rPr lang="ru-RU" baseline="30000">
                <a:cs typeface="Times New Roman" pitchFamily="18" charset="0"/>
              </a:rPr>
              <a:t>С</a:t>
            </a:r>
            <a:r>
              <a:rPr lang="en-US"/>
              <a:t>, </a:t>
            </a:r>
            <a:r>
              <a:rPr lang="ru-RU"/>
              <a:t>где </a:t>
            </a:r>
            <a:r>
              <a:rPr lang="en-US">
                <a:cs typeface="Times New Roman" pitchFamily="18" charset="0"/>
              </a:rPr>
              <a:t>A</a:t>
            </a:r>
            <a:r>
              <a:rPr lang="en-US" baseline="30000">
                <a:cs typeface="Times New Roman" pitchFamily="18" charset="0"/>
              </a:rPr>
              <a:t>C</a:t>
            </a:r>
            <a:r>
              <a:rPr lang="en-US">
                <a:cs typeface="Times New Roman" pitchFamily="18" charset="0"/>
              </a:rPr>
              <a:t> – </a:t>
            </a:r>
            <a:r>
              <a:rPr lang="ru-RU"/>
              <a:t>дополнение </a:t>
            </a:r>
            <a:r>
              <a:rPr lang="en-US"/>
              <a:t>A</a:t>
            </a: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7162800" y="3495675"/>
            <a:ext cx="762000" cy="6953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3797" name="Line 10"/>
          <p:cNvSpPr>
            <a:spLocks noChangeShapeType="1"/>
          </p:cNvSpPr>
          <p:nvPr/>
        </p:nvSpPr>
        <p:spPr bwMode="auto">
          <a:xfrm flipV="1">
            <a:off x="6677025" y="3008313"/>
            <a:ext cx="1588" cy="2625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7102475" y="4419600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A(-)B</a:t>
            </a: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3429000" y="4260850"/>
            <a:ext cx="36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3800" name="Oval 13"/>
          <p:cNvSpPr>
            <a:spLocks noChangeArrowheads="1"/>
          </p:cNvSpPr>
          <p:nvPr/>
        </p:nvSpPr>
        <p:spPr bwMode="auto">
          <a:xfrm>
            <a:off x="3657600" y="4718050"/>
            <a:ext cx="457200" cy="4635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>
            <a:off x="3200400" y="4953000"/>
            <a:ext cx="27432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3802" name="Line 15"/>
          <p:cNvSpPr>
            <a:spLocks noChangeShapeType="1"/>
          </p:cNvSpPr>
          <p:nvPr/>
        </p:nvSpPr>
        <p:spPr bwMode="auto">
          <a:xfrm flipV="1">
            <a:off x="3886200" y="3013075"/>
            <a:ext cx="1588" cy="2625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3803" name="Line 16"/>
          <p:cNvSpPr>
            <a:spLocks noChangeShapeType="1"/>
          </p:cNvSpPr>
          <p:nvPr/>
        </p:nvSpPr>
        <p:spPr bwMode="auto">
          <a:xfrm flipH="1" flipV="1">
            <a:off x="971550" y="2990850"/>
            <a:ext cx="7938" cy="26638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3804" name="Line 17"/>
          <p:cNvSpPr>
            <a:spLocks noChangeShapeType="1"/>
          </p:cNvSpPr>
          <p:nvPr/>
        </p:nvSpPr>
        <p:spPr bwMode="auto">
          <a:xfrm>
            <a:off x="381000" y="4953000"/>
            <a:ext cx="25908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3805" name="Rectangle 18"/>
          <p:cNvSpPr>
            <a:spLocks noChangeArrowheads="1"/>
          </p:cNvSpPr>
          <p:nvPr/>
        </p:nvSpPr>
        <p:spPr bwMode="auto">
          <a:xfrm>
            <a:off x="1311275" y="3200400"/>
            <a:ext cx="1262063" cy="1190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3806" name="Rectangle 19"/>
          <p:cNvSpPr>
            <a:spLocks noChangeArrowheads="1"/>
          </p:cNvSpPr>
          <p:nvPr/>
        </p:nvSpPr>
        <p:spPr bwMode="auto">
          <a:xfrm>
            <a:off x="6934200" y="3260725"/>
            <a:ext cx="1219200" cy="11588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807" name="Oval 20"/>
          <p:cNvSpPr>
            <a:spLocks noChangeArrowheads="1"/>
          </p:cNvSpPr>
          <p:nvPr/>
        </p:nvSpPr>
        <p:spPr bwMode="auto">
          <a:xfrm>
            <a:off x="6934200" y="3270250"/>
            <a:ext cx="457200" cy="4635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Oval 21"/>
          <p:cNvSpPr>
            <a:spLocks noChangeArrowheads="1"/>
          </p:cNvSpPr>
          <p:nvPr/>
        </p:nvSpPr>
        <p:spPr bwMode="auto">
          <a:xfrm>
            <a:off x="6934200" y="3956050"/>
            <a:ext cx="457200" cy="4635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Oval 22"/>
          <p:cNvSpPr>
            <a:spLocks noChangeArrowheads="1"/>
          </p:cNvSpPr>
          <p:nvPr/>
        </p:nvSpPr>
        <p:spPr bwMode="auto">
          <a:xfrm>
            <a:off x="7696200" y="3956050"/>
            <a:ext cx="457200" cy="4635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Oval 23"/>
          <p:cNvSpPr>
            <a:spLocks noChangeArrowheads="1"/>
          </p:cNvSpPr>
          <p:nvPr/>
        </p:nvSpPr>
        <p:spPr bwMode="auto">
          <a:xfrm>
            <a:off x="7696200" y="3270250"/>
            <a:ext cx="457200" cy="4635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1" name="Line 24"/>
          <p:cNvSpPr>
            <a:spLocks noChangeShapeType="1"/>
          </p:cNvSpPr>
          <p:nvPr/>
        </p:nvSpPr>
        <p:spPr bwMode="auto">
          <a:xfrm>
            <a:off x="6188075" y="4953000"/>
            <a:ext cx="2590800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sm" len="lg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22750" y="5181600"/>
          <a:ext cx="698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698400" imgH="711000" progId="Equation.3">
                  <p:embed/>
                </p:oleObj>
              </mc:Choice>
              <mc:Fallback>
                <p:oleObj name="Equation" r:id="rId4" imgW="69840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5181600"/>
                        <a:ext cx="6985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848600" cy="11430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Результат операции сужения</a:t>
            </a:r>
            <a:endParaRPr lang="ru-RU" sz="4000" smtClean="0"/>
          </a:p>
        </p:txBody>
      </p:sp>
      <p:pic>
        <p:nvPicPr>
          <p:cNvPr id="1030" name="Picture 4" descr="H:\vvp\Lecture\New\Morph\3x3_erode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209800"/>
            <a:ext cx="178911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 descr="H:\vvp\Lecture\New\Morph\3x3box_erode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09800"/>
            <a:ext cx="1797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H:\vvp\Lecture\New\Morph\7x7_erode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2209800"/>
            <a:ext cx="178911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400175" y="5181600"/>
          <a:ext cx="722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9" imgW="749160" imgH="711000" progId="Equation.3">
                  <p:embed/>
                </p:oleObj>
              </mc:Choice>
              <mc:Fallback>
                <p:oleObj name="Equation" r:id="rId9" imgW="749160" imgH="711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181600"/>
                        <a:ext cx="722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6748463" y="5029200"/>
          <a:ext cx="11779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1" imgW="1562040" imgH="1600200" progId="Equation.3">
                  <p:embed/>
                </p:oleObj>
              </mc:Choice>
              <mc:Fallback>
                <p:oleObj name="Equation" r:id="rId11" imgW="1562040" imgH="1600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3" y="5029200"/>
                        <a:ext cx="11779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Свойства</a:t>
            </a:r>
          </a:p>
        </p:txBody>
      </p:sp>
      <p:sp>
        <p:nvSpPr>
          <p:cNvPr id="3481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99313" cy="3846513"/>
          </a:xfrm>
          <a:noFill/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Коммутативный закон</a:t>
            </a:r>
            <a:endParaRPr lang="en-US" smtClean="0"/>
          </a:p>
          <a:p>
            <a:pPr algn="just" eaLnBrk="1" hangingPunct="1"/>
            <a:r>
              <a:rPr lang="en-US" smtClean="0">
                <a:cs typeface="Times New Roman" pitchFamily="18" charset="0"/>
              </a:rPr>
              <a:t>A</a:t>
            </a:r>
            <a:r>
              <a:rPr lang="ru-RU" smtClean="0">
                <a:cs typeface="Times New Roman" pitchFamily="18" charset="0"/>
              </a:rPr>
              <a:t> (+) </a:t>
            </a:r>
            <a:r>
              <a:rPr lang="en-US" smtClean="0">
                <a:cs typeface="Times New Roman" pitchFamily="18" charset="0"/>
              </a:rPr>
              <a:t>B</a:t>
            </a:r>
            <a:r>
              <a:rPr lang="ru-RU" smtClean="0">
                <a:cs typeface="Times New Roman" pitchFamily="18" charset="0"/>
              </a:rPr>
              <a:t> = </a:t>
            </a:r>
            <a:r>
              <a:rPr lang="en-US" smtClean="0">
                <a:cs typeface="Times New Roman" pitchFamily="18" charset="0"/>
              </a:rPr>
              <a:t>B</a:t>
            </a:r>
            <a:r>
              <a:rPr lang="ru-RU" smtClean="0">
                <a:cs typeface="Times New Roman" pitchFamily="18" charset="0"/>
              </a:rPr>
              <a:t> (+) </a:t>
            </a:r>
            <a:r>
              <a:rPr lang="en-US" smtClean="0">
                <a:cs typeface="Times New Roman" pitchFamily="18" charset="0"/>
              </a:rPr>
              <a:t>A</a:t>
            </a:r>
            <a:r>
              <a:rPr lang="ru-RU" smtClean="0">
                <a:cs typeface="Times New Roman" pitchFamily="18" charset="0"/>
              </a:rPr>
              <a:t> </a:t>
            </a:r>
            <a:endParaRPr lang="en-US" smtClean="0">
              <a:cs typeface="Times New Roman" pitchFamily="18" charset="0"/>
            </a:endParaRPr>
          </a:p>
          <a:p>
            <a:pPr algn="just" eaLnBrk="1" hangingPunct="1"/>
            <a:r>
              <a:rPr lang="en-US" smtClean="0">
                <a:cs typeface="Times New Roman" pitchFamily="18" charset="0"/>
              </a:rPr>
              <a:t>A </a:t>
            </a:r>
            <a:r>
              <a:rPr lang="ru-RU" smtClean="0">
                <a:cs typeface="Times New Roman" pitchFamily="18" charset="0"/>
              </a:rPr>
              <a:t>(</a:t>
            </a:r>
            <a:r>
              <a:rPr lang="en-US" smtClean="0">
                <a:cs typeface="Times New Roman" pitchFamily="18" charset="0"/>
              </a:rPr>
              <a:t>-</a:t>
            </a:r>
            <a:r>
              <a:rPr lang="ru-RU" smtClean="0">
                <a:cs typeface="Times New Roman" pitchFamily="18" charset="0"/>
              </a:rPr>
              <a:t>)</a:t>
            </a:r>
            <a:r>
              <a:rPr lang="en-US" smtClean="0">
                <a:cs typeface="Times New Roman" pitchFamily="18" charset="0"/>
              </a:rPr>
              <a:t> B &lt; &gt; B </a:t>
            </a:r>
            <a:r>
              <a:rPr lang="ru-RU" smtClean="0">
                <a:cs typeface="Times New Roman" pitchFamily="18" charset="0"/>
              </a:rPr>
              <a:t>(</a:t>
            </a:r>
            <a:r>
              <a:rPr lang="en-US" smtClean="0">
                <a:cs typeface="Times New Roman" pitchFamily="18" charset="0"/>
              </a:rPr>
              <a:t>-</a:t>
            </a:r>
            <a:r>
              <a:rPr lang="ru-RU" smtClean="0">
                <a:cs typeface="Times New Roman" pitchFamily="18" charset="0"/>
              </a:rPr>
              <a:t>)</a:t>
            </a:r>
            <a:r>
              <a:rPr lang="en-US" smtClean="0">
                <a:cs typeface="Times New Roman" pitchFamily="18" charset="0"/>
              </a:rPr>
              <a:t> A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Ассоциативный закон</a:t>
            </a:r>
            <a:endParaRPr lang="en-US" smtClean="0"/>
          </a:p>
          <a:p>
            <a:pPr algn="just" eaLnBrk="1" hangingPunct="1"/>
            <a:r>
              <a:rPr lang="en-US" smtClean="0">
                <a:cs typeface="Times New Roman" pitchFamily="18" charset="0"/>
              </a:rPr>
              <a:t>A</a:t>
            </a:r>
            <a:r>
              <a:rPr lang="ru-RU" smtClean="0">
                <a:cs typeface="Times New Roman" pitchFamily="18" charset="0"/>
              </a:rPr>
              <a:t> (+) (</a:t>
            </a:r>
            <a:r>
              <a:rPr lang="en-US" smtClean="0">
                <a:cs typeface="Times New Roman" pitchFamily="18" charset="0"/>
              </a:rPr>
              <a:t>B</a:t>
            </a:r>
            <a:r>
              <a:rPr lang="ru-RU" smtClean="0">
                <a:cs typeface="Times New Roman" pitchFamily="18" charset="0"/>
              </a:rPr>
              <a:t> (+) </a:t>
            </a:r>
            <a:r>
              <a:rPr lang="en-US" smtClean="0">
                <a:cs typeface="Times New Roman" pitchFamily="18" charset="0"/>
              </a:rPr>
              <a:t>C</a:t>
            </a:r>
            <a:r>
              <a:rPr lang="ru-RU" smtClean="0">
                <a:cs typeface="Times New Roman" pitchFamily="18" charset="0"/>
              </a:rPr>
              <a:t>) = (</a:t>
            </a:r>
            <a:r>
              <a:rPr lang="en-US" smtClean="0">
                <a:cs typeface="Times New Roman" pitchFamily="18" charset="0"/>
              </a:rPr>
              <a:t>A</a:t>
            </a:r>
            <a:r>
              <a:rPr lang="ru-RU" smtClean="0">
                <a:cs typeface="Times New Roman" pitchFamily="18" charset="0"/>
              </a:rPr>
              <a:t> (+) </a:t>
            </a:r>
            <a:r>
              <a:rPr lang="en-US" smtClean="0">
                <a:cs typeface="Times New Roman" pitchFamily="18" charset="0"/>
              </a:rPr>
              <a:t>B</a:t>
            </a:r>
            <a:r>
              <a:rPr lang="ru-RU" smtClean="0">
                <a:cs typeface="Times New Roman" pitchFamily="18" charset="0"/>
              </a:rPr>
              <a:t>) (+) </a:t>
            </a:r>
            <a:r>
              <a:rPr lang="en-US" smtClean="0">
                <a:cs typeface="Times New Roman" pitchFamily="18" charset="0"/>
              </a:rPr>
              <a:t>C</a:t>
            </a:r>
          </a:p>
          <a:p>
            <a:pPr algn="just" eaLnBrk="1" hangingPunct="1"/>
            <a:r>
              <a:rPr lang="en-US" smtClean="0">
                <a:cs typeface="Times New Roman" pitchFamily="18" charset="0"/>
              </a:rPr>
              <a:t>A </a:t>
            </a:r>
            <a:r>
              <a:rPr lang="ru-RU" smtClean="0">
                <a:cs typeface="Times New Roman" pitchFamily="18" charset="0"/>
              </a:rPr>
              <a:t>(</a:t>
            </a:r>
            <a:r>
              <a:rPr lang="en-US" smtClean="0">
                <a:cs typeface="Times New Roman" pitchFamily="18" charset="0"/>
              </a:rPr>
              <a:t>-</a:t>
            </a:r>
            <a:r>
              <a:rPr lang="ru-RU" smtClean="0">
                <a:cs typeface="Times New Roman" pitchFamily="18" charset="0"/>
              </a:rPr>
              <a:t>)</a:t>
            </a:r>
            <a:r>
              <a:rPr lang="en-US" smtClean="0">
                <a:cs typeface="Times New Roman" pitchFamily="18" charset="0"/>
              </a:rPr>
              <a:t> (B </a:t>
            </a:r>
            <a:r>
              <a:rPr lang="ru-RU" smtClean="0">
                <a:cs typeface="Times New Roman" pitchFamily="18" charset="0"/>
              </a:rPr>
              <a:t>(</a:t>
            </a:r>
            <a:r>
              <a:rPr lang="en-US" smtClean="0">
                <a:cs typeface="Times New Roman" pitchFamily="18" charset="0"/>
              </a:rPr>
              <a:t>-</a:t>
            </a:r>
            <a:r>
              <a:rPr lang="ru-RU" smtClean="0">
                <a:cs typeface="Times New Roman" pitchFamily="18" charset="0"/>
              </a:rPr>
              <a:t>)</a:t>
            </a:r>
            <a:r>
              <a:rPr lang="en-US" smtClean="0">
                <a:cs typeface="Times New Roman" pitchFamily="18" charset="0"/>
              </a:rPr>
              <a:t> C) = (A </a:t>
            </a:r>
            <a:r>
              <a:rPr lang="ru-RU" smtClean="0">
                <a:cs typeface="Times New Roman" pitchFamily="18" charset="0"/>
              </a:rPr>
              <a:t>(</a:t>
            </a:r>
            <a:r>
              <a:rPr lang="en-US" smtClean="0">
                <a:cs typeface="Times New Roman" pitchFamily="18" charset="0"/>
              </a:rPr>
              <a:t>-</a:t>
            </a:r>
            <a:r>
              <a:rPr lang="ru-RU" smtClean="0">
                <a:cs typeface="Times New Roman" pitchFamily="18" charset="0"/>
              </a:rPr>
              <a:t>)</a:t>
            </a:r>
            <a:r>
              <a:rPr lang="en-US" smtClean="0">
                <a:cs typeface="Times New Roman" pitchFamily="18" charset="0"/>
              </a:rPr>
              <a:t> B) </a:t>
            </a:r>
            <a:r>
              <a:rPr lang="ru-RU" smtClean="0">
                <a:cs typeface="Times New Roman" pitchFamily="18" charset="0"/>
              </a:rPr>
              <a:t>(</a:t>
            </a:r>
            <a:r>
              <a:rPr lang="en-US" smtClean="0">
                <a:cs typeface="Times New Roman" pitchFamily="18" charset="0"/>
              </a:rPr>
              <a:t>-</a:t>
            </a:r>
            <a:r>
              <a:rPr lang="ru-RU" smtClean="0">
                <a:cs typeface="Times New Roman" pitchFamily="18" charset="0"/>
              </a:rPr>
              <a:t>)</a:t>
            </a:r>
            <a:r>
              <a:rPr lang="en-US" smtClean="0">
                <a:cs typeface="Times New Roman" pitchFamily="18" charset="0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Сопоставление шаблонов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7"/>
            <a:ext cx="6059488" cy="5059363"/>
          </a:xfrm>
          <a:noFill/>
        </p:spPr>
        <p:txBody>
          <a:bodyPr/>
          <a:lstStyle/>
          <a:p>
            <a:r>
              <a:rPr lang="ru-RU" dirty="0" smtClean="0"/>
              <a:t>Фиксируем объект</a:t>
            </a:r>
          </a:p>
          <a:p>
            <a:r>
              <a:rPr lang="ru-RU" dirty="0" smtClean="0"/>
              <a:t>Опишем объект его изображением – шаблоном (</a:t>
            </a:r>
            <a:r>
              <a:rPr lang="en-US" dirty="0" smtClean="0"/>
              <a:t>pattern)</a:t>
            </a:r>
          </a:p>
          <a:p>
            <a:r>
              <a:rPr lang="ru-RU" dirty="0" smtClean="0"/>
              <a:t>Хотим найти объект в изображении</a:t>
            </a:r>
          </a:p>
          <a:p>
            <a:r>
              <a:rPr lang="ru-RU" dirty="0" smtClean="0"/>
              <a:t>Ограничим возможные преобразования (внешние факторы)</a:t>
            </a:r>
          </a:p>
          <a:p>
            <a:pPr lvl="1"/>
            <a:r>
              <a:rPr lang="ru-RU" dirty="0" smtClean="0"/>
              <a:t>Сдвиг, размер, поворот</a:t>
            </a:r>
            <a:endParaRPr lang="en-US" dirty="0" smtClean="0"/>
          </a:p>
          <a:p>
            <a:pPr lvl="1"/>
            <a:r>
              <a:rPr lang="ru-RU" dirty="0" smtClean="0"/>
              <a:t>Освещение?</a:t>
            </a:r>
          </a:p>
          <a:p>
            <a:r>
              <a:rPr lang="ru-RU" dirty="0" smtClean="0"/>
              <a:t>Будем искать объект в изображении путём </a:t>
            </a:r>
            <a:r>
              <a:rPr lang="ru-RU" dirty="0" err="1" smtClean="0"/>
              <a:t>попиксельного</a:t>
            </a:r>
            <a:r>
              <a:rPr lang="ru-RU" dirty="0" smtClean="0"/>
              <a:t> сравнения шаблона и всех фрагментов изображения</a:t>
            </a:r>
          </a:p>
          <a:p>
            <a:r>
              <a:rPr lang="ru-RU" dirty="0" smtClean="0"/>
              <a:t>«</a:t>
            </a:r>
            <a:r>
              <a:rPr lang="en-US" dirty="0" smtClean="0"/>
              <a:t>Pattern matching</a:t>
            </a:r>
            <a:r>
              <a:rPr lang="ru-RU" dirty="0" smtClean="0"/>
              <a:t>»</a:t>
            </a:r>
          </a:p>
          <a:p>
            <a:endParaRPr lang="ru-RU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229225"/>
            <a:ext cx="6381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557338"/>
            <a:ext cx="2286000" cy="343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0"/>
            <a:ext cx="460375" cy="5497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20814E-6 L 0.19375 -5.20814E-6 L 0.19375 0.06729 L -0.00121 0.06567 L -0.00121 0.12141 L 0.15573 0.12303 " pathEditMode="relative" ptsTypes="A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Важное замечание</a:t>
            </a:r>
            <a:endParaRPr lang="en-US" smtClean="0"/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/>
              <a:t>Результат морфологических операций во многом определяется</a:t>
            </a:r>
            <a:r>
              <a:rPr lang="en-US"/>
              <a:t> </a:t>
            </a:r>
            <a:r>
              <a:rPr lang="ru-RU"/>
              <a:t>применяемым структурным элементом. Выбирая различный структурный элемент можно решать разные задачи обработки </a:t>
            </a:r>
            <a:br>
              <a:rPr lang="ru-RU"/>
            </a:br>
            <a:r>
              <a:rPr lang="ru-RU"/>
              <a:t>изображений:</a:t>
            </a:r>
          </a:p>
          <a:p>
            <a:endParaRPr lang="ru-RU"/>
          </a:p>
          <a:p>
            <a:pPr>
              <a:buFontTx/>
              <a:buChar char="•"/>
            </a:pPr>
            <a:r>
              <a:rPr lang="ru-RU"/>
              <a:t> Шумоподавление</a:t>
            </a:r>
          </a:p>
          <a:p>
            <a:pPr>
              <a:buFontTx/>
              <a:buChar char="•"/>
            </a:pPr>
            <a:r>
              <a:rPr lang="ru-RU"/>
              <a:t> Выделение границ объекта</a:t>
            </a:r>
          </a:p>
          <a:p>
            <a:pPr>
              <a:buFontTx/>
              <a:buChar char="•"/>
            </a:pPr>
            <a:r>
              <a:rPr lang="ru-RU"/>
              <a:t> Выделение скелета объекта</a:t>
            </a:r>
          </a:p>
          <a:p>
            <a:pPr>
              <a:buFontTx/>
              <a:buChar char="•"/>
            </a:pPr>
            <a:r>
              <a:rPr lang="ru-RU"/>
              <a:t> Выделение сломанных зубьев на изображении шестерни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/>
          <a:lstStyle/>
          <a:p>
            <a:pPr eaLnBrk="1" hangingPunct="1"/>
            <a:r>
              <a:rPr lang="ru-RU" smtClean="0"/>
              <a:t>Расширение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1371600"/>
            <a:ext cx="8229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en-US" sz="1400">
                <a:cs typeface="Times New Roman" pitchFamily="18" charset="0"/>
              </a:rPr>
              <a:t>void Dilation(BIT* src[], bool* mask[], BIT* dst[])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</a:t>
            </a:r>
            <a:r>
              <a:rPr lang="ru-RU" sz="1400">
                <a:cs typeface="Times New Roman" pitchFamily="18" charset="0"/>
              </a:rPr>
              <a:t>// </a:t>
            </a:r>
            <a:r>
              <a:rPr lang="en-US" sz="1400">
                <a:cs typeface="Times New Roman" pitchFamily="18" charset="0"/>
              </a:rPr>
              <a:t>W</a:t>
            </a:r>
            <a:r>
              <a:rPr lang="ru-RU" sz="1400">
                <a:cs typeface="Times New Roman" pitchFamily="18" charset="0"/>
              </a:rPr>
              <a:t>, </a:t>
            </a:r>
            <a:r>
              <a:rPr lang="en-US" sz="1400">
                <a:cs typeface="Times New Roman" pitchFamily="18" charset="0"/>
              </a:rPr>
              <a:t>H</a:t>
            </a:r>
            <a:r>
              <a:rPr lang="ru-RU" sz="1400">
                <a:cs typeface="Times New Roman" pitchFamily="18" charset="0"/>
              </a:rPr>
              <a:t> – размеры исходного и результирующего изображений</a:t>
            </a:r>
            <a:endParaRPr lang="en-US" sz="1400">
              <a:cs typeface="Times New Roman" pitchFamily="18" charset="0"/>
            </a:endParaRPr>
          </a:p>
          <a:p>
            <a:pPr indent="457200" algn="just"/>
            <a:r>
              <a:rPr lang="ru-RU" sz="1400">
                <a:cs typeface="Times New Roman" pitchFamily="18" charset="0"/>
              </a:rPr>
              <a:t>	// </a:t>
            </a:r>
            <a:r>
              <a:rPr lang="en-US" sz="1400">
                <a:cs typeface="Times New Roman" pitchFamily="18" charset="0"/>
              </a:rPr>
              <a:t>MW</a:t>
            </a:r>
            <a:r>
              <a:rPr lang="ru-RU" sz="1400">
                <a:cs typeface="Times New Roman" pitchFamily="18" charset="0"/>
              </a:rPr>
              <a:t>, </a:t>
            </a:r>
            <a:r>
              <a:rPr lang="en-US" sz="1400">
                <a:cs typeface="Times New Roman" pitchFamily="18" charset="0"/>
              </a:rPr>
              <a:t>MH</a:t>
            </a:r>
            <a:r>
              <a:rPr lang="ru-RU" sz="1400">
                <a:cs typeface="Times New Roman" pitchFamily="18" charset="0"/>
              </a:rPr>
              <a:t> – размеры структурного множества</a:t>
            </a:r>
            <a:endParaRPr lang="en-US" sz="1400">
              <a:cs typeface="Times New Roman" pitchFamily="18" charset="0"/>
            </a:endParaRPr>
          </a:p>
          <a:p>
            <a:pPr indent="457200" algn="just"/>
            <a:r>
              <a:rPr lang="ru-RU" sz="1400">
                <a:cs typeface="Times New Roman" pitchFamily="18" charset="0"/>
              </a:rPr>
              <a:t>	</a:t>
            </a:r>
            <a:r>
              <a:rPr lang="en-US" sz="1400">
                <a:cs typeface="Times New Roman" pitchFamily="18" charset="0"/>
              </a:rPr>
              <a:t>for(y = MH/2; y &lt; H – MH/2; y++)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for(x = MW/2; x &lt; W – MW/2; x++)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BIT max = 0;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for(j = -MH/2; j &lt;= MH/2; j++)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for(i = -MW/2; i &lt;= MW/2; i++)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	if((mask[i][j]) &amp;&amp; (src[x + i][y + j] &gt; max))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	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		max = src[x + i][y + j];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	}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}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dst[x][y] = max;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}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}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}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Сужение</a:t>
            </a:r>
            <a:endParaRPr lang="en-US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09600" y="1524000"/>
            <a:ext cx="8229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en-US" sz="1400">
                <a:cs typeface="Times New Roman" pitchFamily="18" charset="0"/>
              </a:rPr>
              <a:t>void Erosion(BIT* src[], bool* mask[], BIT* dst[])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</a:t>
            </a:r>
            <a:r>
              <a:rPr lang="ru-RU" sz="1400">
                <a:cs typeface="Times New Roman" pitchFamily="18" charset="0"/>
              </a:rPr>
              <a:t>// </a:t>
            </a:r>
            <a:r>
              <a:rPr lang="en-US" sz="1400">
                <a:cs typeface="Times New Roman" pitchFamily="18" charset="0"/>
              </a:rPr>
              <a:t>W</a:t>
            </a:r>
            <a:r>
              <a:rPr lang="ru-RU" sz="1400">
                <a:cs typeface="Times New Roman" pitchFamily="18" charset="0"/>
              </a:rPr>
              <a:t>, </a:t>
            </a:r>
            <a:r>
              <a:rPr lang="en-US" sz="1400">
                <a:cs typeface="Times New Roman" pitchFamily="18" charset="0"/>
              </a:rPr>
              <a:t>H</a:t>
            </a:r>
            <a:r>
              <a:rPr lang="ru-RU" sz="1400">
                <a:cs typeface="Times New Roman" pitchFamily="18" charset="0"/>
              </a:rPr>
              <a:t> – размеры исходного и результирующего изображений</a:t>
            </a:r>
            <a:endParaRPr lang="en-US" sz="1400">
              <a:cs typeface="Times New Roman" pitchFamily="18" charset="0"/>
            </a:endParaRPr>
          </a:p>
          <a:p>
            <a:pPr indent="457200" algn="just"/>
            <a:r>
              <a:rPr lang="ru-RU" sz="1400">
                <a:cs typeface="Times New Roman" pitchFamily="18" charset="0"/>
              </a:rPr>
              <a:t>	// </a:t>
            </a:r>
            <a:r>
              <a:rPr lang="en-US" sz="1400">
                <a:cs typeface="Times New Roman" pitchFamily="18" charset="0"/>
              </a:rPr>
              <a:t>MW</a:t>
            </a:r>
            <a:r>
              <a:rPr lang="ru-RU" sz="1400">
                <a:cs typeface="Times New Roman" pitchFamily="18" charset="0"/>
              </a:rPr>
              <a:t>, </a:t>
            </a:r>
            <a:r>
              <a:rPr lang="en-US" sz="1400">
                <a:cs typeface="Times New Roman" pitchFamily="18" charset="0"/>
              </a:rPr>
              <a:t>MH</a:t>
            </a:r>
            <a:r>
              <a:rPr lang="ru-RU" sz="1400">
                <a:cs typeface="Times New Roman" pitchFamily="18" charset="0"/>
              </a:rPr>
              <a:t> – размеры структурного множества</a:t>
            </a:r>
            <a:endParaRPr lang="en-US" sz="1400">
              <a:cs typeface="Times New Roman" pitchFamily="18" charset="0"/>
            </a:endParaRPr>
          </a:p>
          <a:p>
            <a:pPr indent="457200" algn="just"/>
            <a:r>
              <a:rPr lang="ru-RU" sz="1400">
                <a:cs typeface="Times New Roman" pitchFamily="18" charset="0"/>
              </a:rPr>
              <a:t>	</a:t>
            </a:r>
            <a:r>
              <a:rPr lang="en-US" sz="1400">
                <a:cs typeface="Times New Roman" pitchFamily="18" charset="0"/>
              </a:rPr>
              <a:t>for(y = MH/2; y &lt; H – MH/2; y++)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for(x = MW/2; x &lt; W – MW/2; x++)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BIT min = MAXBIT;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for(j = -MH/2; j &lt;= MH/2; j++)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for(i = -MW/2; i &lt;= MW/2; i++)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	if((mask[i][j]) &amp;&amp; (src[x + i][y + j] &lt; min))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	{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		min = src[x + i][y + j];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		}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}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	dst[x][y] = min;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	}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	}</a:t>
            </a:r>
          </a:p>
          <a:p>
            <a:pPr indent="457200" algn="just"/>
            <a:r>
              <a:rPr lang="en-US" sz="1400">
                <a:cs typeface="Times New Roman" pitchFamily="18" charset="0"/>
              </a:rPr>
              <a:t>}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Операции раскрытия и закрытия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Морфологическое раскрытие</a:t>
            </a:r>
            <a:r>
              <a:rPr lang="en-US" smtClean="0"/>
              <a:t> (opening)</a:t>
            </a:r>
          </a:p>
          <a:p>
            <a:pPr eaLnBrk="1" hangingPunct="1"/>
            <a:r>
              <a:rPr lang="en-US" b="1" smtClean="0">
                <a:cs typeface="Times New Roman" pitchFamily="18" charset="0"/>
              </a:rPr>
              <a:t>open(A, B) = (A </a:t>
            </a:r>
            <a:r>
              <a:rPr lang="ru-RU" b="1" smtClean="0">
                <a:cs typeface="Times New Roman" pitchFamily="18" charset="0"/>
              </a:rPr>
              <a:t>(</a:t>
            </a:r>
            <a:r>
              <a:rPr lang="en-US" b="1" smtClean="0">
                <a:cs typeface="Times New Roman" pitchFamily="18" charset="0"/>
              </a:rPr>
              <a:t>-</a:t>
            </a:r>
            <a:r>
              <a:rPr lang="ru-RU" b="1" smtClean="0">
                <a:cs typeface="Times New Roman" pitchFamily="18" charset="0"/>
              </a:rPr>
              <a:t>)</a:t>
            </a:r>
            <a:r>
              <a:rPr lang="en-US" b="1" smtClean="0">
                <a:cs typeface="Times New Roman" pitchFamily="18" charset="0"/>
              </a:rPr>
              <a:t> B) </a:t>
            </a:r>
            <a:r>
              <a:rPr lang="ru-RU" b="1" smtClean="0">
                <a:cs typeface="Times New Roman" pitchFamily="18" charset="0"/>
              </a:rPr>
              <a:t>(</a:t>
            </a:r>
            <a:r>
              <a:rPr lang="en-US" b="1" smtClean="0">
                <a:cs typeface="Times New Roman" pitchFamily="18" charset="0"/>
              </a:rPr>
              <a:t>+</a:t>
            </a:r>
            <a:r>
              <a:rPr lang="ru-RU" b="1" smtClean="0">
                <a:cs typeface="Times New Roman" pitchFamily="18" charset="0"/>
              </a:rPr>
              <a:t>) </a:t>
            </a:r>
            <a:r>
              <a:rPr lang="en-US" b="1" smtClean="0">
                <a:cs typeface="Times New Roman" pitchFamily="18" charset="0"/>
              </a:rPr>
              <a:t>B</a:t>
            </a:r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Морфологическое закрытие</a:t>
            </a:r>
            <a:r>
              <a:rPr lang="en-US" smtClean="0"/>
              <a:t> (closing)</a:t>
            </a:r>
          </a:p>
          <a:p>
            <a:pPr eaLnBrk="1" hangingPunct="1"/>
            <a:r>
              <a:rPr lang="en-US" b="1" smtClean="0">
                <a:cs typeface="Times New Roman" pitchFamily="18" charset="0"/>
              </a:rPr>
              <a:t>close(A, B) = (A </a:t>
            </a:r>
            <a:r>
              <a:rPr lang="ru-RU" b="1" smtClean="0">
                <a:cs typeface="Times New Roman" pitchFamily="18" charset="0"/>
              </a:rPr>
              <a:t>(</a:t>
            </a:r>
            <a:r>
              <a:rPr lang="en-US" b="1" smtClean="0">
                <a:cs typeface="Times New Roman" pitchFamily="18" charset="0"/>
              </a:rPr>
              <a:t>+</a:t>
            </a:r>
            <a:r>
              <a:rPr lang="ru-RU" b="1" smtClean="0">
                <a:cs typeface="Times New Roman" pitchFamily="18" charset="0"/>
              </a:rPr>
              <a:t>)</a:t>
            </a:r>
            <a:r>
              <a:rPr lang="en-US" b="1" smtClean="0">
                <a:cs typeface="Times New Roman" pitchFamily="18" charset="0"/>
              </a:rPr>
              <a:t> B) </a:t>
            </a:r>
            <a:r>
              <a:rPr lang="ru-RU" b="1" smtClean="0">
                <a:cs typeface="Times New Roman" pitchFamily="18" charset="0"/>
              </a:rPr>
              <a:t>(</a:t>
            </a:r>
            <a:r>
              <a:rPr lang="en-US" b="1" smtClean="0">
                <a:cs typeface="Times New Roman" pitchFamily="18" charset="0"/>
              </a:rPr>
              <a:t>-</a:t>
            </a:r>
            <a:r>
              <a:rPr lang="ru-RU" b="1" smtClean="0">
                <a:cs typeface="Times New Roman" pitchFamily="18" charset="0"/>
              </a:rPr>
              <a:t>) </a:t>
            </a:r>
            <a:r>
              <a:rPr lang="en-US" b="1" smtClean="0">
                <a:cs typeface="Times New Roman" pitchFamily="18" charset="0"/>
              </a:rPr>
              <a:t>B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67200" y="5181600"/>
          <a:ext cx="609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4" imgW="609480" imgH="711000" progId="Equation.3">
                  <p:embed/>
                </p:oleObj>
              </mc:Choice>
              <mc:Fallback>
                <p:oleObj name="Формула" r:id="rId4" imgW="60948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81600"/>
                        <a:ext cx="609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848600" cy="1143000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Применение открытия</a:t>
            </a:r>
            <a:endParaRPr lang="ru-RU" sz="4000" dirty="0" smtClean="0"/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443038" y="5181600"/>
          <a:ext cx="636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6" imgW="660240" imgH="711000" progId="Equation.3">
                  <p:embed/>
                </p:oleObj>
              </mc:Choice>
              <mc:Fallback>
                <p:oleObj name="Формула" r:id="rId6" imgW="6602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5181600"/>
                        <a:ext cx="636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6781800" y="5029200"/>
          <a:ext cx="11112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8" imgW="1473120" imgH="1600200" progId="Equation.3">
                  <p:embed/>
                </p:oleObj>
              </mc:Choice>
              <mc:Fallback>
                <p:oleObj name="Формула" r:id="rId8" imgW="1473120" imgH="160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029200"/>
                        <a:ext cx="111125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H:\vvp\Lecture\New\Morph\3x3_open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" y="2209800"/>
            <a:ext cx="17986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:\vvp\Lecture\New\Morph\3x3box_open.t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2209800"/>
            <a:ext cx="1797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H:\vvp\Lecture\New\Morph\7x7_open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2209800"/>
            <a:ext cx="1797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990600" y="1214438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/>
              <a:t>Применим операцию открытия к </a:t>
            </a:r>
            <a:r>
              <a:rPr lang="ru-RU" dirty="0" smtClean="0"/>
              <a:t>изображению с сильным шумом: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Сужение </a:t>
            </a:r>
            <a:r>
              <a:rPr lang="en-US" smtClean="0"/>
              <a:t>vs</a:t>
            </a:r>
            <a:r>
              <a:rPr lang="ru-RU" smtClean="0"/>
              <a:t> Открытие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5734050"/>
            <a:ext cx="1373187" cy="3603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Сужение</a:t>
            </a:r>
          </a:p>
        </p:txBody>
      </p:sp>
      <p:pic>
        <p:nvPicPr>
          <p:cNvPr id="39940" name="Picture 8" descr="H:\vvp\Lecture\New\Morph\7x7_open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060575"/>
            <a:ext cx="23114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:\vvp\Lecture\New\Morph\7x7_erode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060575"/>
            <a:ext cx="23129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410200" y="5734050"/>
            <a:ext cx="15827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/>
              <a:t>Открытие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762000"/>
          </a:xfrm>
        </p:spPr>
        <p:txBody>
          <a:bodyPr/>
          <a:lstStyle/>
          <a:p>
            <a:pPr eaLnBrk="1" hangingPunct="1"/>
            <a:r>
              <a:rPr lang="ru-RU" dirty="0" smtClean="0"/>
              <a:t>Дефекты бинаризации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/>
              <a:t>Пример бинарного изображению с дефектами распознаваемых объектов</a:t>
            </a:r>
          </a:p>
        </p:txBody>
      </p:sp>
      <p:pic>
        <p:nvPicPr>
          <p:cNvPr id="40964" name="Picture 4" descr="H:\vvp\Lecture\New\Morph\noise4_crop_rot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19400"/>
            <a:ext cx="3721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47800" y="5181600"/>
          <a:ext cx="609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4" imgW="609480" imgH="711000" progId="Equation.3">
                  <p:embed/>
                </p:oleObj>
              </mc:Choice>
              <mc:Fallback>
                <p:oleObj name="Формула" r:id="rId4" imgW="60948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609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848600" cy="11430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Применение закрытия</a:t>
            </a:r>
            <a:endParaRPr lang="ru-RU" sz="4000" smtClean="0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6781800" y="5029200"/>
          <a:ext cx="11112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6" imgW="1473120" imgH="1600200" progId="Equation.3">
                  <p:embed/>
                </p:oleObj>
              </mc:Choice>
              <mc:Fallback>
                <p:oleObj name="Формула" r:id="rId6" imgW="1473120" imgH="160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029200"/>
                        <a:ext cx="111125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H:\vvp\Lecture\New\Morph\3x3box_close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988" y="2133600"/>
            <a:ext cx="18970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H:\vvp\Lecture\New\Morph\7x7_close.t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2133600"/>
            <a:ext cx="1847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H:\vvp\Lecture\New\Morph\5x5_close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81400" y="2133600"/>
            <a:ext cx="18494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4114800" y="5105400"/>
          <a:ext cx="7858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1" imgW="1041120" imgH="1143000" progId="Equation.3">
                  <p:embed/>
                </p:oleObj>
              </mc:Choice>
              <mc:Fallback>
                <p:oleObj name="Формула" r:id="rId11" imgW="1041120" imgH="1143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05400"/>
                        <a:ext cx="785813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838200" y="11430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/>
              <a:t>Применим операцию закрытия к изображению с дефекиами объектов: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лучший пример для морфологии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Не во всех случаях математическая морфология так легко убирает дефекты, как хотелось бы…</a:t>
            </a:r>
          </a:p>
        </p:txBody>
      </p:sp>
      <p:pic>
        <p:nvPicPr>
          <p:cNvPr id="41988" name="Picture 4" descr="H:\vvp\Lecture\New\Morph\noise1_crop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95600"/>
            <a:ext cx="261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267200" y="4191000"/>
          <a:ext cx="609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Формула" r:id="rId4" imgW="609480" imgH="711000" progId="Equation.3">
                  <p:embed/>
                </p:oleObj>
              </mc:Choice>
              <mc:Fallback>
                <p:oleObj name="Формула" r:id="rId4" imgW="60948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91000"/>
                        <a:ext cx="609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838200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Применения операции открытия</a:t>
            </a:r>
            <a:endParaRPr lang="ru-RU" sz="4000" dirty="0" smtClean="0"/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1443038" y="4191000"/>
          <a:ext cx="6365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6" imgW="660240" imgH="711000" progId="Equation.3">
                  <p:embed/>
                </p:oleObj>
              </mc:Choice>
              <mc:Fallback>
                <p:oleObj name="Формула" r:id="rId6" imgW="6602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4191000"/>
                        <a:ext cx="6365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6781800" y="4038600"/>
          <a:ext cx="11112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8" imgW="1473120" imgH="1600200" progId="Equation.3">
                  <p:embed/>
                </p:oleObj>
              </mc:Choice>
              <mc:Fallback>
                <p:oleObj name="Формула" r:id="rId8" imgW="1473120" imgH="160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038600"/>
                        <a:ext cx="111125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6" descr="H:\vvp\Lecture\New\Morph\noise1_3x3c_open.t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1447800"/>
            <a:ext cx="2325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H:\vvp\Lecture\New\Morph\noise1_3x3_open.t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1447800"/>
            <a:ext cx="2325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:\vvp\Lecture\New\Morph\noise1_7x7_open.t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1447800"/>
            <a:ext cx="2325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838200" y="5862638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Часто помогает медианная фильтрация!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Метрики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3467100" cy="771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71688"/>
            <a:ext cx="3619500" cy="79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3000375"/>
            <a:ext cx="28860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48113" y="1285875"/>
            <a:ext cx="5072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kern="0" dirty="0">
                <a:latin typeface="+mn-lt"/>
              </a:rPr>
              <a:t>(SAD) Sum of absolute differences</a:t>
            </a:r>
            <a:endParaRPr lang="ru-RU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19550" y="2143125"/>
            <a:ext cx="5072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en-US" sz="2400" kern="0" dirty="0">
                <a:latin typeface="+mn-lt"/>
              </a:rPr>
              <a:t>SSD) Sum of squared differences</a:t>
            </a:r>
            <a:endParaRPr lang="ru-RU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019550" y="3000375"/>
            <a:ext cx="50720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400" kern="0" dirty="0">
                <a:latin typeface="+mn-lt"/>
              </a:rPr>
              <a:t>(CC) Cross-correlation</a:t>
            </a:r>
            <a:endParaRPr lang="ru-RU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3962400"/>
            <a:ext cx="8572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SAD, SSD</a:t>
            </a:r>
            <a:r>
              <a:rPr lang="ru-RU" sz="2400" kern="0" dirty="0">
                <a:latin typeface="+mn-lt"/>
              </a:rPr>
              <a:t> – минимизируются (0 – точное совпадение)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400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CC</a:t>
            </a:r>
            <a:r>
              <a:rPr lang="ru-RU" sz="2400" kern="0" dirty="0">
                <a:latin typeface="+mn-lt"/>
              </a:rPr>
              <a:t> – </a:t>
            </a:r>
            <a:r>
              <a:rPr lang="ru-RU" sz="2400" kern="0" dirty="0" err="1">
                <a:latin typeface="+mn-lt"/>
              </a:rPr>
              <a:t>максимизируется</a:t>
            </a:r>
            <a:r>
              <a:rPr lang="ru-RU" sz="2400" kern="0" dirty="0">
                <a:latin typeface="+mn-lt"/>
              </a:rPr>
              <a:t> (</a:t>
            </a:r>
            <a:r>
              <a:rPr lang="en-US" sz="2400" kern="0" dirty="0">
                <a:latin typeface="+mn-lt"/>
              </a:rPr>
              <a:t>1 – </a:t>
            </a:r>
            <a:r>
              <a:rPr lang="ru-RU" sz="2400" kern="0" dirty="0">
                <a:latin typeface="+mn-lt"/>
              </a:rPr>
              <a:t>точное совпадение)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ru-RU" smtClean="0"/>
              <a:t>Медианный фильтр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Фильтр с окрестностью </a:t>
            </a:r>
            <a:r>
              <a:rPr lang="en-US"/>
              <a:t>3x3</a:t>
            </a:r>
            <a:endParaRPr lang="ru-RU"/>
          </a:p>
        </p:txBody>
      </p:sp>
      <p:pic>
        <p:nvPicPr>
          <p:cNvPr id="43012" name="Picture 4" descr="H:\vvp\Lecture\New\Morph\noise1_crop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261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H:\vvp\Lecture\New\Morph\noise1_median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667000"/>
            <a:ext cx="261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114800" y="3962400"/>
            <a:ext cx="990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152400"/>
            <a:ext cx="7793037" cy="838200"/>
          </a:xfrm>
        </p:spPr>
        <p:txBody>
          <a:bodyPr/>
          <a:lstStyle/>
          <a:p>
            <a:pPr eaLnBrk="1" hangingPunct="1"/>
            <a:r>
              <a:rPr lang="ru-RU" smtClean="0"/>
              <a:t>Выделение связных областей	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14388" y="165735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61938" y="1752600"/>
            <a:ext cx="514826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dirty="0" smtClean="0"/>
              <a:t> Определение </a:t>
            </a:r>
            <a:r>
              <a:rPr lang="ru-RU" dirty="0"/>
              <a:t>связной </a:t>
            </a:r>
            <a:r>
              <a:rPr lang="ru-RU" dirty="0" smtClean="0"/>
              <a:t>области: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000" dirty="0" smtClean="0"/>
              <a:t> Множество </a:t>
            </a:r>
            <a:r>
              <a:rPr lang="ru-RU" sz="2000" dirty="0"/>
              <a:t>пикселей, у каждого пикселя которого есть хотя бы один сосед, принадлежащий данному множеству.</a:t>
            </a:r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r>
              <a:rPr lang="ru-RU" dirty="0"/>
              <a:t>Соседи пикселей:</a:t>
            </a:r>
          </a:p>
        </p:txBody>
      </p:sp>
      <p:pic>
        <p:nvPicPr>
          <p:cNvPr id="44037" name="Picture 5" descr="4conne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5975" y="4540250"/>
            <a:ext cx="104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8conn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540250"/>
            <a:ext cx="104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203575" y="5454650"/>
            <a:ext cx="1287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4-связность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029200" y="5454650"/>
            <a:ext cx="1287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8-связность</a:t>
            </a:r>
          </a:p>
        </p:txBody>
      </p:sp>
      <p:pic>
        <p:nvPicPr>
          <p:cNvPr id="44041" name="Picture 5" descr="thresh_bina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524000"/>
            <a:ext cx="32766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93038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Разметка связных областей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144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2192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5240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8288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1336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4384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743200" y="17526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048000" y="17526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3528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6576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9144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219200" y="20574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524000" y="20574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828800" y="20574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21336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24384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2743200" y="20574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3048000" y="20574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33528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36576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1219200" y="23622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1524000" y="23622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18288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21336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24384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27432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30480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33528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36576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9144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1219200" y="26670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2" name="Rectangle 36"/>
          <p:cNvSpPr>
            <a:spLocks noChangeArrowheads="1"/>
          </p:cNvSpPr>
          <p:nvPr/>
        </p:nvSpPr>
        <p:spPr bwMode="auto">
          <a:xfrm>
            <a:off x="15240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18288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21336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24384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27432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30480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33528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36576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9144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12192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15240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18288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2133600" y="29718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24384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27432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3048000" y="29718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3352800" y="29718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9" name="Rectangle 53"/>
          <p:cNvSpPr>
            <a:spLocks noChangeArrowheads="1"/>
          </p:cNvSpPr>
          <p:nvPr/>
        </p:nvSpPr>
        <p:spPr bwMode="auto">
          <a:xfrm>
            <a:off x="36576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914400" y="32766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12192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15240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18288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21336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24384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2743200" y="32766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3048000" y="32766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33528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19" name="Rectangle 63"/>
          <p:cNvSpPr>
            <a:spLocks noChangeArrowheads="1"/>
          </p:cNvSpPr>
          <p:nvPr/>
        </p:nvSpPr>
        <p:spPr bwMode="auto">
          <a:xfrm>
            <a:off x="36576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0" name="Rectangle 64"/>
          <p:cNvSpPr>
            <a:spLocks noChangeArrowheads="1"/>
          </p:cNvSpPr>
          <p:nvPr/>
        </p:nvSpPr>
        <p:spPr bwMode="auto">
          <a:xfrm>
            <a:off x="9144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1" name="Rectangle 65"/>
          <p:cNvSpPr>
            <a:spLocks noChangeArrowheads="1"/>
          </p:cNvSpPr>
          <p:nvPr/>
        </p:nvSpPr>
        <p:spPr bwMode="auto">
          <a:xfrm>
            <a:off x="12192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2" name="Rectangle 66"/>
          <p:cNvSpPr>
            <a:spLocks noChangeArrowheads="1"/>
          </p:cNvSpPr>
          <p:nvPr/>
        </p:nvSpPr>
        <p:spPr bwMode="auto">
          <a:xfrm>
            <a:off x="15240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1828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4" name="Rectangle 68"/>
          <p:cNvSpPr>
            <a:spLocks noChangeArrowheads="1"/>
          </p:cNvSpPr>
          <p:nvPr/>
        </p:nvSpPr>
        <p:spPr bwMode="auto">
          <a:xfrm>
            <a:off x="21336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5" name="Rectangle 69"/>
          <p:cNvSpPr>
            <a:spLocks noChangeArrowheads="1"/>
          </p:cNvSpPr>
          <p:nvPr/>
        </p:nvSpPr>
        <p:spPr bwMode="auto">
          <a:xfrm>
            <a:off x="24384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3048000" y="35814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8" name="Rectangle 72"/>
          <p:cNvSpPr>
            <a:spLocks noChangeArrowheads="1"/>
          </p:cNvSpPr>
          <p:nvPr/>
        </p:nvSpPr>
        <p:spPr bwMode="auto">
          <a:xfrm>
            <a:off x="3352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29" name="Rectangle 73"/>
          <p:cNvSpPr>
            <a:spLocks noChangeArrowheads="1"/>
          </p:cNvSpPr>
          <p:nvPr/>
        </p:nvSpPr>
        <p:spPr bwMode="auto">
          <a:xfrm>
            <a:off x="36576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0" name="Rectangle 74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1" name="Rectangle 75"/>
          <p:cNvSpPr>
            <a:spLocks noChangeArrowheads="1"/>
          </p:cNvSpPr>
          <p:nvPr/>
        </p:nvSpPr>
        <p:spPr bwMode="auto">
          <a:xfrm>
            <a:off x="1219200" y="38862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2" name="Rectangle 76"/>
          <p:cNvSpPr>
            <a:spLocks noChangeArrowheads="1"/>
          </p:cNvSpPr>
          <p:nvPr/>
        </p:nvSpPr>
        <p:spPr bwMode="auto">
          <a:xfrm>
            <a:off x="1524000" y="38862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3" name="Rectangle 77"/>
          <p:cNvSpPr>
            <a:spLocks noChangeArrowheads="1"/>
          </p:cNvSpPr>
          <p:nvPr/>
        </p:nvSpPr>
        <p:spPr bwMode="auto">
          <a:xfrm>
            <a:off x="18288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4" name="Rectangle 78"/>
          <p:cNvSpPr>
            <a:spLocks noChangeArrowheads="1"/>
          </p:cNvSpPr>
          <p:nvPr/>
        </p:nvSpPr>
        <p:spPr bwMode="auto">
          <a:xfrm>
            <a:off x="21336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5" name="Rectangle 79"/>
          <p:cNvSpPr>
            <a:spLocks noChangeArrowheads="1"/>
          </p:cNvSpPr>
          <p:nvPr/>
        </p:nvSpPr>
        <p:spPr bwMode="auto">
          <a:xfrm>
            <a:off x="24384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6" name="Rectangle 80"/>
          <p:cNvSpPr>
            <a:spLocks noChangeArrowheads="1"/>
          </p:cNvSpPr>
          <p:nvPr/>
        </p:nvSpPr>
        <p:spPr bwMode="auto">
          <a:xfrm>
            <a:off x="27432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7" name="Rectangle 81"/>
          <p:cNvSpPr>
            <a:spLocks noChangeArrowheads="1"/>
          </p:cNvSpPr>
          <p:nvPr/>
        </p:nvSpPr>
        <p:spPr bwMode="auto">
          <a:xfrm>
            <a:off x="30480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8" name="Rectangle 82"/>
          <p:cNvSpPr>
            <a:spLocks noChangeArrowheads="1"/>
          </p:cNvSpPr>
          <p:nvPr/>
        </p:nvSpPr>
        <p:spPr bwMode="auto">
          <a:xfrm>
            <a:off x="33528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39" name="Rectangle 83"/>
          <p:cNvSpPr>
            <a:spLocks noChangeArrowheads="1"/>
          </p:cNvSpPr>
          <p:nvPr/>
        </p:nvSpPr>
        <p:spPr bwMode="auto">
          <a:xfrm>
            <a:off x="36576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0" name="Rectangle 84"/>
          <p:cNvSpPr>
            <a:spLocks noChangeArrowheads="1"/>
          </p:cNvSpPr>
          <p:nvPr/>
        </p:nvSpPr>
        <p:spPr bwMode="auto">
          <a:xfrm>
            <a:off x="9144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1" name="Rectangle 85"/>
          <p:cNvSpPr>
            <a:spLocks noChangeArrowheads="1"/>
          </p:cNvSpPr>
          <p:nvPr/>
        </p:nvSpPr>
        <p:spPr bwMode="auto">
          <a:xfrm>
            <a:off x="1219200" y="41910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2" name="Rectangle 86"/>
          <p:cNvSpPr>
            <a:spLocks noChangeArrowheads="1"/>
          </p:cNvSpPr>
          <p:nvPr/>
        </p:nvSpPr>
        <p:spPr bwMode="auto">
          <a:xfrm>
            <a:off x="1524000" y="41910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3" name="Rectangle 87"/>
          <p:cNvSpPr>
            <a:spLocks noChangeArrowheads="1"/>
          </p:cNvSpPr>
          <p:nvPr/>
        </p:nvSpPr>
        <p:spPr bwMode="auto">
          <a:xfrm>
            <a:off x="1828800" y="41910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4" name="Rectangle 88"/>
          <p:cNvSpPr>
            <a:spLocks noChangeArrowheads="1"/>
          </p:cNvSpPr>
          <p:nvPr/>
        </p:nvSpPr>
        <p:spPr bwMode="auto">
          <a:xfrm>
            <a:off x="21336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5" name="Rectangle 89"/>
          <p:cNvSpPr>
            <a:spLocks noChangeArrowheads="1"/>
          </p:cNvSpPr>
          <p:nvPr/>
        </p:nvSpPr>
        <p:spPr bwMode="auto">
          <a:xfrm>
            <a:off x="24384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6" name="Rectangle 90"/>
          <p:cNvSpPr>
            <a:spLocks noChangeArrowheads="1"/>
          </p:cNvSpPr>
          <p:nvPr/>
        </p:nvSpPr>
        <p:spPr bwMode="auto">
          <a:xfrm>
            <a:off x="27432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7" name="Rectangle 91"/>
          <p:cNvSpPr>
            <a:spLocks noChangeArrowheads="1"/>
          </p:cNvSpPr>
          <p:nvPr/>
        </p:nvSpPr>
        <p:spPr bwMode="auto">
          <a:xfrm>
            <a:off x="30480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8" name="Rectangle 92"/>
          <p:cNvSpPr>
            <a:spLocks noChangeArrowheads="1"/>
          </p:cNvSpPr>
          <p:nvPr/>
        </p:nvSpPr>
        <p:spPr bwMode="auto">
          <a:xfrm>
            <a:off x="33528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49" name="Rectangle 93"/>
          <p:cNvSpPr>
            <a:spLocks noChangeArrowheads="1"/>
          </p:cNvSpPr>
          <p:nvPr/>
        </p:nvSpPr>
        <p:spPr bwMode="auto">
          <a:xfrm>
            <a:off x="36576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0" name="Rectangle 94"/>
          <p:cNvSpPr>
            <a:spLocks noChangeArrowheads="1"/>
          </p:cNvSpPr>
          <p:nvPr/>
        </p:nvSpPr>
        <p:spPr bwMode="auto">
          <a:xfrm>
            <a:off x="9144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1" name="Rectangle 9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2" name="Rectangle 96"/>
          <p:cNvSpPr>
            <a:spLocks noChangeArrowheads="1"/>
          </p:cNvSpPr>
          <p:nvPr/>
        </p:nvSpPr>
        <p:spPr bwMode="auto">
          <a:xfrm>
            <a:off x="15240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3" name="Rectangle 97"/>
          <p:cNvSpPr>
            <a:spLocks noChangeArrowheads="1"/>
          </p:cNvSpPr>
          <p:nvPr/>
        </p:nvSpPr>
        <p:spPr bwMode="auto">
          <a:xfrm>
            <a:off x="18288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4" name="Rectangle 98"/>
          <p:cNvSpPr>
            <a:spLocks noChangeArrowheads="1"/>
          </p:cNvSpPr>
          <p:nvPr/>
        </p:nvSpPr>
        <p:spPr bwMode="auto">
          <a:xfrm>
            <a:off x="21336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5" name="Rectangle 99"/>
          <p:cNvSpPr>
            <a:spLocks noChangeArrowheads="1"/>
          </p:cNvSpPr>
          <p:nvPr/>
        </p:nvSpPr>
        <p:spPr bwMode="auto">
          <a:xfrm>
            <a:off x="24384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6" name="Rectangle 100"/>
          <p:cNvSpPr>
            <a:spLocks noChangeArrowheads="1"/>
          </p:cNvSpPr>
          <p:nvPr/>
        </p:nvSpPr>
        <p:spPr bwMode="auto">
          <a:xfrm>
            <a:off x="2743200" y="4495800"/>
            <a:ext cx="304800" cy="304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7" name="Rectangle 101"/>
          <p:cNvSpPr>
            <a:spLocks noChangeArrowheads="1"/>
          </p:cNvSpPr>
          <p:nvPr/>
        </p:nvSpPr>
        <p:spPr bwMode="auto">
          <a:xfrm>
            <a:off x="30480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8" name="Rectangle 102"/>
          <p:cNvSpPr>
            <a:spLocks noChangeArrowheads="1"/>
          </p:cNvSpPr>
          <p:nvPr/>
        </p:nvSpPr>
        <p:spPr bwMode="auto">
          <a:xfrm>
            <a:off x="33528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59" name="Rectangle 103"/>
          <p:cNvSpPr>
            <a:spLocks noChangeArrowheads="1"/>
          </p:cNvSpPr>
          <p:nvPr/>
        </p:nvSpPr>
        <p:spPr bwMode="auto">
          <a:xfrm>
            <a:off x="36576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60" name="Rectangle 104"/>
          <p:cNvSpPr>
            <a:spLocks noChangeArrowheads="1"/>
          </p:cNvSpPr>
          <p:nvPr/>
        </p:nvSpPr>
        <p:spPr bwMode="auto">
          <a:xfrm>
            <a:off x="49530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61" name="Rectangle 105"/>
          <p:cNvSpPr>
            <a:spLocks noChangeArrowheads="1"/>
          </p:cNvSpPr>
          <p:nvPr/>
        </p:nvSpPr>
        <p:spPr bwMode="auto">
          <a:xfrm>
            <a:off x="52578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62" name="Rectangle 106"/>
          <p:cNvSpPr>
            <a:spLocks noChangeArrowheads="1"/>
          </p:cNvSpPr>
          <p:nvPr/>
        </p:nvSpPr>
        <p:spPr bwMode="auto">
          <a:xfrm>
            <a:off x="55626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63" name="Rectangle 107"/>
          <p:cNvSpPr>
            <a:spLocks noChangeArrowheads="1"/>
          </p:cNvSpPr>
          <p:nvPr/>
        </p:nvSpPr>
        <p:spPr bwMode="auto">
          <a:xfrm>
            <a:off x="58674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64" name="Rectangle 108"/>
          <p:cNvSpPr>
            <a:spLocks noChangeArrowheads="1"/>
          </p:cNvSpPr>
          <p:nvPr/>
        </p:nvSpPr>
        <p:spPr bwMode="auto">
          <a:xfrm>
            <a:off x="61722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65" name="Rectangle 109"/>
          <p:cNvSpPr>
            <a:spLocks noChangeArrowheads="1"/>
          </p:cNvSpPr>
          <p:nvPr/>
        </p:nvSpPr>
        <p:spPr bwMode="auto">
          <a:xfrm>
            <a:off x="64770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66" name="Rectangle 110"/>
          <p:cNvSpPr>
            <a:spLocks noChangeArrowheads="1"/>
          </p:cNvSpPr>
          <p:nvPr/>
        </p:nvSpPr>
        <p:spPr bwMode="auto">
          <a:xfrm>
            <a:off x="6781800" y="1752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45167" name="Rectangle 111"/>
          <p:cNvSpPr>
            <a:spLocks noChangeArrowheads="1"/>
          </p:cNvSpPr>
          <p:nvPr/>
        </p:nvSpPr>
        <p:spPr bwMode="auto">
          <a:xfrm>
            <a:off x="7086600" y="1752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45168" name="Rectangle 112"/>
          <p:cNvSpPr>
            <a:spLocks noChangeArrowheads="1"/>
          </p:cNvSpPr>
          <p:nvPr/>
        </p:nvSpPr>
        <p:spPr bwMode="auto">
          <a:xfrm>
            <a:off x="73914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69" name="Rectangle 113"/>
          <p:cNvSpPr>
            <a:spLocks noChangeArrowheads="1"/>
          </p:cNvSpPr>
          <p:nvPr/>
        </p:nvSpPr>
        <p:spPr bwMode="auto">
          <a:xfrm>
            <a:off x="7696200" y="1752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70" name="Rectangle 114"/>
          <p:cNvSpPr>
            <a:spLocks noChangeArrowheads="1"/>
          </p:cNvSpPr>
          <p:nvPr/>
        </p:nvSpPr>
        <p:spPr bwMode="auto">
          <a:xfrm>
            <a:off x="49530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71" name="Rectangle 115"/>
          <p:cNvSpPr>
            <a:spLocks noChangeArrowheads="1"/>
          </p:cNvSpPr>
          <p:nvPr/>
        </p:nvSpPr>
        <p:spPr bwMode="auto">
          <a:xfrm>
            <a:off x="5257800" y="2057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5172" name="Rectangle 116"/>
          <p:cNvSpPr>
            <a:spLocks noChangeArrowheads="1"/>
          </p:cNvSpPr>
          <p:nvPr/>
        </p:nvSpPr>
        <p:spPr bwMode="auto">
          <a:xfrm>
            <a:off x="5562600" y="2057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5173" name="Rectangle 117"/>
          <p:cNvSpPr>
            <a:spLocks noChangeArrowheads="1"/>
          </p:cNvSpPr>
          <p:nvPr/>
        </p:nvSpPr>
        <p:spPr bwMode="auto">
          <a:xfrm>
            <a:off x="5867400" y="2057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5174" name="Rectangle 118"/>
          <p:cNvSpPr>
            <a:spLocks noChangeArrowheads="1"/>
          </p:cNvSpPr>
          <p:nvPr/>
        </p:nvSpPr>
        <p:spPr bwMode="auto">
          <a:xfrm>
            <a:off x="61722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75" name="Rectangle 119"/>
          <p:cNvSpPr>
            <a:spLocks noChangeArrowheads="1"/>
          </p:cNvSpPr>
          <p:nvPr/>
        </p:nvSpPr>
        <p:spPr bwMode="auto">
          <a:xfrm>
            <a:off x="64770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76" name="Rectangle 120"/>
          <p:cNvSpPr>
            <a:spLocks noChangeArrowheads="1"/>
          </p:cNvSpPr>
          <p:nvPr/>
        </p:nvSpPr>
        <p:spPr bwMode="auto">
          <a:xfrm>
            <a:off x="6781800" y="2057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45177" name="Rectangle 121"/>
          <p:cNvSpPr>
            <a:spLocks noChangeArrowheads="1"/>
          </p:cNvSpPr>
          <p:nvPr/>
        </p:nvSpPr>
        <p:spPr bwMode="auto">
          <a:xfrm>
            <a:off x="7086600" y="2057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45178" name="Rectangle 122"/>
          <p:cNvSpPr>
            <a:spLocks noChangeArrowheads="1"/>
          </p:cNvSpPr>
          <p:nvPr/>
        </p:nvSpPr>
        <p:spPr bwMode="auto">
          <a:xfrm>
            <a:off x="73914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79" name="Rectangle 123"/>
          <p:cNvSpPr>
            <a:spLocks noChangeArrowheads="1"/>
          </p:cNvSpPr>
          <p:nvPr/>
        </p:nvSpPr>
        <p:spPr bwMode="auto">
          <a:xfrm>
            <a:off x="7696200" y="2057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80" name="Rectangle 124"/>
          <p:cNvSpPr>
            <a:spLocks noChangeArrowheads="1"/>
          </p:cNvSpPr>
          <p:nvPr/>
        </p:nvSpPr>
        <p:spPr bwMode="auto">
          <a:xfrm>
            <a:off x="49530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81" name="Rectangle 125"/>
          <p:cNvSpPr>
            <a:spLocks noChangeArrowheads="1"/>
          </p:cNvSpPr>
          <p:nvPr/>
        </p:nvSpPr>
        <p:spPr bwMode="auto">
          <a:xfrm>
            <a:off x="5257800" y="2362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5182" name="Rectangle 126"/>
          <p:cNvSpPr>
            <a:spLocks noChangeArrowheads="1"/>
          </p:cNvSpPr>
          <p:nvPr/>
        </p:nvSpPr>
        <p:spPr bwMode="auto">
          <a:xfrm>
            <a:off x="5562600" y="2362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5183" name="Rectangle 127"/>
          <p:cNvSpPr>
            <a:spLocks noChangeArrowheads="1"/>
          </p:cNvSpPr>
          <p:nvPr/>
        </p:nvSpPr>
        <p:spPr bwMode="auto">
          <a:xfrm>
            <a:off x="58674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84" name="Rectangle 128"/>
          <p:cNvSpPr>
            <a:spLocks noChangeArrowheads="1"/>
          </p:cNvSpPr>
          <p:nvPr/>
        </p:nvSpPr>
        <p:spPr bwMode="auto">
          <a:xfrm>
            <a:off x="61722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85" name="Rectangle 129"/>
          <p:cNvSpPr>
            <a:spLocks noChangeArrowheads="1"/>
          </p:cNvSpPr>
          <p:nvPr/>
        </p:nvSpPr>
        <p:spPr bwMode="auto">
          <a:xfrm>
            <a:off x="64770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86" name="Rectangle 130"/>
          <p:cNvSpPr>
            <a:spLocks noChangeArrowheads="1"/>
          </p:cNvSpPr>
          <p:nvPr/>
        </p:nvSpPr>
        <p:spPr bwMode="auto">
          <a:xfrm>
            <a:off x="67818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87" name="Rectangle 131"/>
          <p:cNvSpPr>
            <a:spLocks noChangeArrowheads="1"/>
          </p:cNvSpPr>
          <p:nvPr/>
        </p:nvSpPr>
        <p:spPr bwMode="auto">
          <a:xfrm>
            <a:off x="70866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88" name="Rectangle 132"/>
          <p:cNvSpPr>
            <a:spLocks noChangeArrowheads="1"/>
          </p:cNvSpPr>
          <p:nvPr/>
        </p:nvSpPr>
        <p:spPr bwMode="auto">
          <a:xfrm>
            <a:off x="73914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89" name="Rectangle 133"/>
          <p:cNvSpPr>
            <a:spLocks noChangeArrowheads="1"/>
          </p:cNvSpPr>
          <p:nvPr/>
        </p:nvSpPr>
        <p:spPr bwMode="auto">
          <a:xfrm>
            <a:off x="7696200" y="2362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0" name="Rectangle 134"/>
          <p:cNvSpPr>
            <a:spLocks noChangeArrowheads="1"/>
          </p:cNvSpPr>
          <p:nvPr/>
        </p:nvSpPr>
        <p:spPr bwMode="auto">
          <a:xfrm>
            <a:off x="49530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1" name="Rectangle 135"/>
          <p:cNvSpPr>
            <a:spLocks noChangeArrowheads="1"/>
          </p:cNvSpPr>
          <p:nvPr/>
        </p:nvSpPr>
        <p:spPr bwMode="auto">
          <a:xfrm>
            <a:off x="5257800" y="2667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45192" name="Rectangle 136"/>
          <p:cNvSpPr>
            <a:spLocks noChangeArrowheads="1"/>
          </p:cNvSpPr>
          <p:nvPr/>
        </p:nvSpPr>
        <p:spPr bwMode="auto">
          <a:xfrm>
            <a:off x="55626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3" name="Rectangle 137"/>
          <p:cNvSpPr>
            <a:spLocks noChangeArrowheads="1"/>
          </p:cNvSpPr>
          <p:nvPr/>
        </p:nvSpPr>
        <p:spPr bwMode="auto">
          <a:xfrm>
            <a:off x="58674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4" name="Rectangle 138"/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5" name="Rectangle 139"/>
          <p:cNvSpPr>
            <a:spLocks noChangeArrowheads="1"/>
          </p:cNvSpPr>
          <p:nvPr/>
        </p:nvSpPr>
        <p:spPr bwMode="auto">
          <a:xfrm>
            <a:off x="64770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6" name="Rectangle 140"/>
          <p:cNvSpPr>
            <a:spLocks noChangeArrowheads="1"/>
          </p:cNvSpPr>
          <p:nvPr/>
        </p:nvSpPr>
        <p:spPr bwMode="auto">
          <a:xfrm>
            <a:off x="67818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7" name="Rectangle 141"/>
          <p:cNvSpPr>
            <a:spLocks noChangeArrowheads="1"/>
          </p:cNvSpPr>
          <p:nvPr/>
        </p:nvSpPr>
        <p:spPr bwMode="auto">
          <a:xfrm>
            <a:off x="70866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8" name="Rectangle 142"/>
          <p:cNvSpPr>
            <a:spLocks noChangeArrowheads="1"/>
          </p:cNvSpPr>
          <p:nvPr/>
        </p:nvSpPr>
        <p:spPr bwMode="auto">
          <a:xfrm>
            <a:off x="73914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99" name="Rectangle 143"/>
          <p:cNvSpPr>
            <a:spLocks noChangeArrowheads="1"/>
          </p:cNvSpPr>
          <p:nvPr/>
        </p:nvSpPr>
        <p:spPr bwMode="auto">
          <a:xfrm>
            <a:off x="7696200" y="2667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00" name="Rectangle 144"/>
          <p:cNvSpPr>
            <a:spLocks noChangeArrowheads="1"/>
          </p:cNvSpPr>
          <p:nvPr/>
        </p:nvSpPr>
        <p:spPr bwMode="auto">
          <a:xfrm>
            <a:off x="49530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01" name="Rectangle 145"/>
          <p:cNvSpPr>
            <a:spLocks noChangeArrowheads="1"/>
          </p:cNvSpPr>
          <p:nvPr/>
        </p:nvSpPr>
        <p:spPr bwMode="auto">
          <a:xfrm>
            <a:off x="52578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02" name="Rectangle 146"/>
          <p:cNvSpPr>
            <a:spLocks noChangeArrowheads="1"/>
          </p:cNvSpPr>
          <p:nvPr/>
        </p:nvSpPr>
        <p:spPr bwMode="auto">
          <a:xfrm>
            <a:off x="55626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03" name="Rectangle 147"/>
          <p:cNvSpPr>
            <a:spLocks noChangeArrowheads="1"/>
          </p:cNvSpPr>
          <p:nvPr/>
        </p:nvSpPr>
        <p:spPr bwMode="auto">
          <a:xfrm>
            <a:off x="58674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04" name="Rectangle 148"/>
          <p:cNvSpPr>
            <a:spLocks noChangeArrowheads="1"/>
          </p:cNvSpPr>
          <p:nvPr/>
        </p:nvSpPr>
        <p:spPr bwMode="auto">
          <a:xfrm>
            <a:off x="6172200" y="2971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45205" name="Rectangle 149"/>
          <p:cNvSpPr>
            <a:spLocks noChangeArrowheads="1"/>
          </p:cNvSpPr>
          <p:nvPr/>
        </p:nvSpPr>
        <p:spPr bwMode="auto">
          <a:xfrm>
            <a:off x="64770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06" name="Rectangle 150"/>
          <p:cNvSpPr>
            <a:spLocks noChangeArrowheads="1"/>
          </p:cNvSpPr>
          <p:nvPr/>
        </p:nvSpPr>
        <p:spPr bwMode="auto">
          <a:xfrm>
            <a:off x="67818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07" name="Rectangle 151"/>
          <p:cNvSpPr>
            <a:spLocks noChangeArrowheads="1"/>
          </p:cNvSpPr>
          <p:nvPr/>
        </p:nvSpPr>
        <p:spPr bwMode="auto">
          <a:xfrm>
            <a:off x="7086600" y="2971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45208" name="Rectangle 152"/>
          <p:cNvSpPr>
            <a:spLocks noChangeArrowheads="1"/>
          </p:cNvSpPr>
          <p:nvPr/>
        </p:nvSpPr>
        <p:spPr bwMode="auto">
          <a:xfrm>
            <a:off x="7391400" y="2971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45209" name="Rectangle 153"/>
          <p:cNvSpPr>
            <a:spLocks noChangeArrowheads="1"/>
          </p:cNvSpPr>
          <p:nvPr/>
        </p:nvSpPr>
        <p:spPr bwMode="auto">
          <a:xfrm>
            <a:off x="76962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10" name="Rectangle 154"/>
          <p:cNvSpPr>
            <a:spLocks noChangeArrowheads="1"/>
          </p:cNvSpPr>
          <p:nvPr/>
        </p:nvSpPr>
        <p:spPr bwMode="auto">
          <a:xfrm>
            <a:off x="4953000" y="3276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45211" name="Rectangle 155"/>
          <p:cNvSpPr>
            <a:spLocks noChangeArrowheads="1"/>
          </p:cNvSpPr>
          <p:nvPr/>
        </p:nvSpPr>
        <p:spPr bwMode="auto">
          <a:xfrm>
            <a:off x="52578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12" name="Rectangle 156"/>
          <p:cNvSpPr>
            <a:spLocks noChangeArrowheads="1"/>
          </p:cNvSpPr>
          <p:nvPr/>
        </p:nvSpPr>
        <p:spPr bwMode="auto">
          <a:xfrm>
            <a:off x="55626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13" name="Rectangle 157"/>
          <p:cNvSpPr>
            <a:spLocks noChangeArrowheads="1"/>
          </p:cNvSpPr>
          <p:nvPr/>
        </p:nvSpPr>
        <p:spPr bwMode="auto">
          <a:xfrm>
            <a:off x="58674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14" name="Rectangle 158"/>
          <p:cNvSpPr>
            <a:spLocks noChangeArrowheads="1"/>
          </p:cNvSpPr>
          <p:nvPr/>
        </p:nvSpPr>
        <p:spPr bwMode="auto">
          <a:xfrm>
            <a:off x="61722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15" name="Rectangle 159"/>
          <p:cNvSpPr>
            <a:spLocks noChangeArrowheads="1"/>
          </p:cNvSpPr>
          <p:nvPr/>
        </p:nvSpPr>
        <p:spPr bwMode="auto">
          <a:xfrm>
            <a:off x="64770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16" name="Rectangle 160"/>
          <p:cNvSpPr>
            <a:spLocks noChangeArrowheads="1"/>
          </p:cNvSpPr>
          <p:nvPr/>
        </p:nvSpPr>
        <p:spPr bwMode="auto">
          <a:xfrm>
            <a:off x="6781800" y="3276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45217" name="Rectangle 161"/>
          <p:cNvSpPr>
            <a:spLocks noChangeArrowheads="1"/>
          </p:cNvSpPr>
          <p:nvPr/>
        </p:nvSpPr>
        <p:spPr bwMode="auto">
          <a:xfrm>
            <a:off x="7086600" y="3276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45218" name="Rectangle 162"/>
          <p:cNvSpPr>
            <a:spLocks noChangeArrowheads="1"/>
          </p:cNvSpPr>
          <p:nvPr/>
        </p:nvSpPr>
        <p:spPr bwMode="auto">
          <a:xfrm>
            <a:off x="73914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219" name="Rectangle 163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20" name="Rectangle 164"/>
          <p:cNvSpPr>
            <a:spLocks noChangeArrowheads="1"/>
          </p:cNvSpPr>
          <p:nvPr/>
        </p:nvSpPr>
        <p:spPr bwMode="auto">
          <a:xfrm>
            <a:off x="49530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21" name="Rectangle 165"/>
          <p:cNvSpPr>
            <a:spLocks noChangeArrowheads="1"/>
          </p:cNvSpPr>
          <p:nvPr/>
        </p:nvSpPr>
        <p:spPr bwMode="auto">
          <a:xfrm>
            <a:off x="5257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22" name="Rectangle 166"/>
          <p:cNvSpPr>
            <a:spLocks noChangeArrowheads="1"/>
          </p:cNvSpPr>
          <p:nvPr/>
        </p:nvSpPr>
        <p:spPr bwMode="auto">
          <a:xfrm>
            <a:off x="55626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23" name="Rectangle 167"/>
          <p:cNvSpPr>
            <a:spLocks noChangeArrowheads="1"/>
          </p:cNvSpPr>
          <p:nvPr/>
        </p:nvSpPr>
        <p:spPr bwMode="auto">
          <a:xfrm>
            <a:off x="58674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24" name="Rectangle 168"/>
          <p:cNvSpPr>
            <a:spLocks noChangeArrowheads="1"/>
          </p:cNvSpPr>
          <p:nvPr/>
        </p:nvSpPr>
        <p:spPr bwMode="auto">
          <a:xfrm>
            <a:off x="61722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25" name="Rectangle 169"/>
          <p:cNvSpPr>
            <a:spLocks noChangeArrowheads="1"/>
          </p:cNvSpPr>
          <p:nvPr/>
        </p:nvSpPr>
        <p:spPr bwMode="auto">
          <a:xfrm>
            <a:off x="64770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26" name="Rectangle 170"/>
          <p:cNvSpPr>
            <a:spLocks noChangeArrowheads="1"/>
          </p:cNvSpPr>
          <p:nvPr/>
        </p:nvSpPr>
        <p:spPr bwMode="auto">
          <a:xfrm>
            <a:off x="67818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5227" name="Rectangle 171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45228" name="Rectangle 172"/>
          <p:cNvSpPr>
            <a:spLocks noChangeArrowheads="1"/>
          </p:cNvSpPr>
          <p:nvPr/>
        </p:nvSpPr>
        <p:spPr bwMode="auto">
          <a:xfrm>
            <a:off x="73914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29" name="Rectangle 173"/>
          <p:cNvSpPr>
            <a:spLocks noChangeArrowheads="1"/>
          </p:cNvSpPr>
          <p:nvPr/>
        </p:nvSpPr>
        <p:spPr bwMode="auto">
          <a:xfrm>
            <a:off x="7696200" y="3581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30" name="Rectangle 174"/>
          <p:cNvSpPr>
            <a:spLocks noChangeArrowheads="1"/>
          </p:cNvSpPr>
          <p:nvPr/>
        </p:nvSpPr>
        <p:spPr bwMode="auto">
          <a:xfrm>
            <a:off x="49530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31" name="Rectangle 175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45232" name="Rectangle 176"/>
          <p:cNvSpPr>
            <a:spLocks noChangeArrowheads="1"/>
          </p:cNvSpPr>
          <p:nvPr/>
        </p:nvSpPr>
        <p:spPr bwMode="auto">
          <a:xfrm>
            <a:off x="5562600" y="38862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45233" name="Rectangle 177"/>
          <p:cNvSpPr>
            <a:spLocks noChangeArrowheads="1"/>
          </p:cNvSpPr>
          <p:nvPr/>
        </p:nvSpPr>
        <p:spPr bwMode="auto">
          <a:xfrm>
            <a:off x="58674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34" name="Rectangle 178"/>
          <p:cNvSpPr>
            <a:spLocks noChangeArrowheads="1"/>
          </p:cNvSpPr>
          <p:nvPr/>
        </p:nvSpPr>
        <p:spPr bwMode="auto">
          <a:xfrm>
            <a:off x="61722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35" name="Rectangle 179"/>
          <p:cNvSpPr>
            <a:spLocks noChangeArrowheads="1"/>
          </p:cNvSpPr>
          <p:nvPr/>
        </p:nvSpPr>
        <p:spPr bwMode="auto">
          <a:xfrm>
            <a:off x="64770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36" name="Rectangle 180"/>
          <p:cNvSpPr>
            <a:spLocks noChangeArrowheads="1"/>
          </p:cNvSpPr>
          <p:nvPr/>
        </p:nvSpPr>
        <p:spPr bwMode="auto">
          <a:xfrm>
            <a:off x="67818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37" name="Rectangle 181"/>
          <p:cNvSpPr>
            <a:spLocks noChangeArrowheads="1"/>
          </p:cNvSpPr>
          <p:nvPr/>
        </p:nvSpPr>
        <p:spPr bwMode="auto">
          <a:xfrm>
            <a:off x="70866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38" name="Rectangle 182"/>
          <p:cNvSpPr>
            <a:spLocks noChangeArrowheads="1"/>
          </p:cNvSpPr>
          <p:nvPr/>
        </p:nvSpPr>
        <p:spPr bwMode="auto">
          <a:xfrm>
            <a:off x="73914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39" name="Rectangle 183"/>
          <p:cNvSpPr>
            <a:spLocks noChangeArrowheads="1"/>
          </p:cNvSpPr>
          <p:nvPr/>
        </p:nvSpPr>
        <p:spPr bwMode="auto">
          <a:xfrm>
            <a:off x="7696200" y="3886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40" name="Rectangle 184"/>
          <p:cNvSpPr>
            <a:spLocks noChangeArrowheads="1"/>
          </p:cNvSpPr>
          <p:nvPr/>
        </p:nvSpPr>
        <p:spPr bwMode="auto">
          <a:xfrm>
            <a:off x="49530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41" name="Rectangle 185"/>
          <p:cNvSpPr>
            <a:spLocks noChangeArrowheads="1"/>
          </p:cNvSpPr>
          <p:nvPr/>
        </p:nvSpPr>
        <p:spPr bwMode="auto">
          <a:xfrm>
            <a:off x="5257800" y="4191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45242" name="Rectangle 186"/>
          <p:cNvSpPr>
            <a:spLocks noChangeArrowheads="1"/>
          </p:cNvSpPr>
          <p:nvPr/>
        </p:nvSpPr>
        <p:spPr bwMode="auto">
          <a:xfrm>
            <a:off x="5562600" y="4191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45243" name="Rectangle 187"/>
          <p:cNvSpPr>
            <a:spLocks noChangeArrowheads="1"/>
          </p:cNvSpPr>
          <p:nvPr/>
        </p:nvSpPr>
        <p:spPr bwMode="auto">
          <a:xfrm>
            <a:off x="5867400" y="41910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6</a:t>
            </a:r>
          </a:p>
        </p:txBody>
      </p:sp>
      <p:sp>
        <p:nvSpPr>
          <p:cNvPr id="45244" name="Rectangle 188"/>
          <p:cNvSpPr>
            <a:spLocks noChangeArrowheads="1"/>
          </p:cNvSpPr>
          <p:nvPr/>
        </p:nvSpPr>
        <p:spPr bwMode="auto">
          <a:xfrm>
            <a:off x="61722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45" name="Rectangle 18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46" name="Rectangle 190"/>
          <p:cNvSpPr>
            <a:spLocks noChangeArrowheads="1"/>
          </p:cNvSpPr>
          <p:nvPr/>
        </p:nvSpPr>
        <p:spPr bwMode="auto">
          <a:xfrm>
            <a:off x="67818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47" name="Rectangle 191"/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48" name="Rectangle 19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49" name="Rectangle 193"/>
          <p:cNvSpPr>
            <a:spLocks noChangeArrowheads="1"/>
          </p:cNvSpPr>
          <p:nvPr/>
        </p:nvSpPr>
        <p:spPr bwMode="auto">
          <a:xfrm>
            <a:off x="7696200" y="419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0" name="Rectangle 194"/>
          <p:cNvSpPr>
            <a:spLocks noChangeArrowheads="1"/>
          </p:cNvSpPr>
          <p:nvPr/>
        </p:nvSpPr>
        <p:spPr bwMode="auto">
          <a:xfrm>
            <a:off x="49530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1" name="Rectangle 195"/>
          <p:cNvSpPr>
            <a:spLocks noChangeArrowheads="1"/>
          </p:cNvSpPr>
          <p:nvPr/>
        </p:nvSpPr>
        <p:spPr bwMode="auto">
          <a:xfrm>
            <a:off x="52578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2" name="Rectangle 196"/>
          <p:cNvSpPr>
            <a:spLocks noChangeArrowheads="1"/>
          </p:cNvSpPr>
          <p:nvPr/>
        </p:nvSpPr>
        <p:spPr bwMode="auto">
          <a:xfrm>
            <a:off x="55626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3" name="Rectangle 197"/>
          <p:cNvSpPr>
            <a:spLocks noChangeArrowheads="1"/>
          </p:cNvSpPr>
          <p:nvPr/>
        </p:nvSpPr>
        <p:spPr bwMode="auto">
          <a:xfrm>
            <a:off x="58674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4" name="Rectangle 198"/>
          <p:cNvSpPr>
            <a:spLocks noChangeArrowheads="1"/>
          </p:cNvSpPr>
          <p:nvPr/>
        </p:nvSpPr>
        <p:spPr bwMode="auto">
          <a:xfrm>
            <a:off x="61722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5" name="Rectangle 199"/>
          <p:cNvSpPr>
            <a:spLocks noChangeArrowheads="1"/>
          </p:cNvSpPr>
          <p:nvPr/>
        </p:nvSpPr>
        <p:spPr bwMode="auto">
          <a:xfrm>
            <a:off x="64770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6" name="Rectangle 200"/>
          <p:cNvSpPr>
            <a:spLocks noChangeArrowheads="1"/>
          </p:cNvSpPr>
          <p:nvPr/>
        </p:nvSpPr>
        <p:spPr bwMode="auto">
          <a:xfrm>
            <a:off x="6781800" y="44958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7</a:t>
            </a:r>
          </a:p>
        </p:txBody>
      </p:sp>
      <p:sp>
        <p:nvSpPr>
          <p:cNvPr id="45257" name="Rectangle 201"/>
          <p:cNvSpPr>
            <a:spLocks noChangeArrowheads="1"/>
          </p:cNvSpPr>
          <p:nvPr/>
        </p:nvSpPr>
        <p:spPr bwMode="auto">
          <a:xfrm>
            <a:off x="70866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8" name="Rectangle 202"/>
          <p:cNvSpPr>
            <a:spLocks noChangeArrowheads="1"/>
          </p:cNvSpPr>
          <p:nvPr/>
        </p:nvSpPr>
        <p:spPr bwMode="auto">
          <a:xfrm>
            <a:off x="73914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59" name="Rectangle 203"/>
          <p:cNvSpPr>
            <a:spLocks noChangeArrowheads="1"/>
          </p:cNvSpPr>
          <p:nvPr/>
        </p:nvSpPr>
        <p:spPr bwMode="auto">
          <a:xfrm>
            <a:off x="7696200" y="4495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260" name="Text Box 204"/>
          <p:cNvSpPr txBox="1">
            <a:spLocks noChangeArrowheads="1"/>
          </p:cNvSpPr>
          <p:nvPr/>
        </p:nvSpPr>
        <p:spPr bwMode="auto">
          <a:xfrm>
            <a:off x="1295400" y="5029200"/>
            <a:ext cx="238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Бинарное изображение</a:t>
            </a:r>
          </a:p>
        </p:txBody>
      </p:sp>
      <p:sp>
        <p:nvSpPr>
          <p:cNvPr id="45261" name="Text Box 205"/>
          <p:cNvSpPr txBox="1">
            <a:spLocks noChangeArrowheads="1"/>
          </p:cNvSpPr>
          <p:nvPr/>
        </p:nvSpPr>
        <p:spPr bwMode="auto">
          <a:xfrm>
            <a:off x="5257800" y="5029200"/>
            <a:ext cx="270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Размеченное изображение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705600" cy="1143000"/>
          </a:xfrm>
        </p:spPr>
        <p:txBody>
          <a:bodyPr/>
          <a:lstStyle/>
          <a:p>
            <a:pPr eaLnBrk="1" hangingPunct="1"/>
            <a:r>
              <a:rPr lang="ru-RU" smtClean="0"/>
              <a:t>Рекурсивный алгоритм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28600" y="2057400"/>
            <a:ext cx="8229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void Labeling(BIT* img[], int* labels[])</a:t>
            </a:r>
          </a:p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{</a:t>
            </a:r>
          </a:p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  // labels</a:t>
            </a:r>
            <a:r>
              <a:rPr lang="ru-RU" sz="1800">
                <a:latin typeface="Courier New" pitchFamily="49" charset="0"/>
              </a:rPr>
              <a:t> должна быть обнулена</a:t>
            </a:r>
          </a:p>
          <a:p>
            <a:pPr indent="457200" algn="just"/>
            <a:r>
              <a:rPr lang="ru-RU" sz="1800">
                <a:latin typeface="Courier New" pitchFamily="49" charset="0"/>
              </a:rPr>
              <a:t>  </a:t>
            </a:r>
            <a:r>
              <a:rPr lang="ru-RU" sz="1800">
                <a:latin typeface="Courier New" pitchFamily="49" charset="0"/>
                <a:cs typeface="Times New Roman" pitchFamily="18" charset="0"/>
              </a:rPr>
              <a:t>L = 1;</a:t>
            </a:r>
          </a:p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  for(y = 0; y &lt; H; y++)</a:t>
            </a:r>
          </a:p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    for(x = 0; x &lt; W; x++)</a:t>
            </a:r>
          </a:p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    {</a:t>
            </a:r>
          </a:p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      Fill(img, labels, x, y, L++);</a:t>
            </a:r>
          </a:p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    }</a:t>
            </a:r>
          </a:p>
          <a:p>
            <a:pPr indent="457200" algn="just"/>
            <a:r>
              <a:rPr lang="ru-RU" sz="1800">
                <a:latin typeface="Courier New" pitchFamily="49" charset="0"/>
                <a:cs typeface="Times New Roman" pitchFamily="18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991600" cy="1143000"/>
          </a:xfrm>
        </p:spPr>
        <p:txBody>
          <a:bodyPr/>
          <a:lstStyle/>
          <a:p>
            <a:pPr eaLnBrk="1" hangingPunct="1"/>
            <a:r>
              <a:rPr lang="ru-RU" smtClean="0"/>
              <a:t>Рекурсивный алгоритм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62000" y="2133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8600" y="1371600"/>
            <a:ext cx="85344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void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Fill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(BIT*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img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[],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int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*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labels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[],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int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int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int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L)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{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	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if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 (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labels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][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] = = 0) &amp;&amp; (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img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][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] = = 1) )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	{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		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labels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][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] = L;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		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if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&gt; 0 ) 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           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Fill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img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labels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– 1,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L);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		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if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&lt; W - 1 ) 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           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Fill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img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labels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+ 1,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L);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		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if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&gt; 0 ) 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           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Fill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img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labels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- 1, L);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		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if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&lt; H - 1 ) 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           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Fill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(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img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labels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x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Courier New" pitchFamily="49" charset="0"/>
                <a:cs typeface="Times New Roman" pitchFamily="18" charset="0"/>
              </a:rPr>
              <a:t>y</a:t>
            </a:r>
            <a:r>
              <a:rPr lang="ru-RU" sz="1800" dirty="0">
                <a:latin typeface="Courier New" pitchFamily="49" charset="0"/>
                <a:cs typeface="Times New Roman" pitchFamily="18" charset="0"/>
              </a:rPr>
              <a:t> + 1, L);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	}</a:t>
            </a:r>
          </a:p>
          <a:p>
            <a:pPr indent="457200" algn="just"/>
            <a:r>
              <a:rPr lang="ru-RU" sz="1800" dirty="0">
                <a:latin typeface="Courier New" pitchFamily="49" charset="0"/>
                <a:cs typeface="Times New Roman" pitchFamily="18" charset="0"/>
              </a:rPr>
              <a:t>}</a:t>
            </a:r>
            <a:endParaRPr lang="ru-RU" sz="18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76200"/>
            <a:ext cx="80772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Последовательное сканирование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09600" y="1106269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+mn-lt"/>
              </a:rPr>
              <a:t>Последовательно, </a:t>
            </a:r>
            <a:r>
              <a:rPr lang="ru-RU" sz="2000" dirty="0">
                <a:latin typeface="+mn-lt"/>
              </a:rPr>
              <a:t>сканируем</a:t>
            </a:r>
            <a:r>
              <a:rPr lang="ru-RU" sz="1600" dirty="0">
                <a:latin typeface="+mn-lt"/>
              </a:rPr>
              <a:t> бинарное изображение сверху вниз,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слева направо:</a:t>
            </a:r>
          </a:p>
        </p:txBody>
      </p:sp>
      <p:pic>
        <p:nvPicPr>
          <p:cNvPr id="48133" name="Picture 5" descr="im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1384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14600" y="2057400"/>
            <a:ext cx="497046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urier New" pitchFamily="49" charset="0"/>
              </a:rPr>
              <a:t>if A = O  </a:t>
            </a:r>
          </a:p>
          <a:p>
            <a:r>
              <a:rPr lang="ru-RU" sz="1400">
                <a:latin typeface="Courier New" pitchFamily="49" charset="0"/>
              </a:rPr>
              <a:t>     do nothing</a:t>
            </a:r>
          </a:p>
          <a:p>
            <a:endParaRPr lang="ru-RU" sz="1400">
              <a:latin typeface="Courier New" pitchFamily="49" charset="0"/>
            </a:endParaRPr>
          </a:p>
          <a:p>
            <a:r>
              <a:rPr lang="ru-RU" sz="1400">
                <a:latin typeface="Courier New" pitchFamily="49" charset="0"/>
              </a:rPr>
              <a:t>else if (not B labeled) and (not C labeled)</a:t>
            </a:r>
          </a:p>
          <a:p>
            <a:r>
              <a:rPr lang="ru-RU" sz="1400">
                <a:latin typeface="Courier New" pitchFamily="49" charset="0"/>
              </a:rPr>
              <a:t>     increment label numbering and label A</a:t>
            </a:r>
          </a:p>
          <a:p>
            <a:endParaRPr lang="ru-RU" sz="1400">
              <a:latin typeface="Courier New" pitchFamily="49" charset="0"/>
            </a:endParaRPr>
          </a:p>
          <a:p>
            <a:r>
              <a:rPr lang="ru-RU" sz="1400">
                <a:latin typeface="Courier New" pitchFamily="49" charset="0"/>
              </a:rPr>
              <a:t>else if B xor C labeled</a:t>
            </a:r>
          </a:p>
          <a:p>
            <a:r>
              <a:rPr lang="ru-RU" sz="1400">
                <a:latin typeface="Courier New" pitchFamily="49" charset="0"/>
              </a:rPr>
              <a:t>     copy label to A</a:t>
            </a:r>
          </a:p>
          <a:p>
            <a:endParaRPr lang="ru-RU" sz="1400">
              <a:latin typeface="Courier New" pitchFamily="49" charset="0"/>
            </a:endParaRPr>
          </a:p>
          <a:p>
            <a:r>
              <a:rPr lang="ru-RU" sz="1400">
                <a:latin typeface="Courier New" pitchFamily="49" charset="0"/>
              </a:rPr>
              <a:t>else if B and C labeled</a:t>
            </a:r>
          </a:p>
          <a:p>
            <a:r>
              <a:rPr lang="ru-RU" sz="1400">
                <a:latin typeface="Courier New" pitchFamily="49" charset="0"/>
              </a:rPr>
              <a:t>     if B label = C label</a:t>
            </a:r>
          </a:p>
          <a:p>
            <a:r>
              <a:rPr lang="ru-RU" sz="1400">
                <a:latin typeface="Courier New" pitchFamily="49" charset="0"/>
              </a:rPr>
              <a:t>          copy label to A</a:t>
            </a:r>
          </a:p>
          <a:p>
            <a:r>
              <a:rPr lang="ru-RU" sz="1400">
                <a:latin typeface="Courier New" pitchFamily="49" charset="0"/>
              </a:rPr>
              <a:t>     else</a:t>
            </a:r>
          </a:p>
          <a:p>
            <a:r>
              <a:rPr lang="ru-RU" sz="1400">
                <a:latin typeface="Courier New" pitchFamily="49" charset="0"/>
              </a:rPr>
              <a:t>          copy either B label or C label to A</a:t>
            </a:r>
          </a:p>
          <a:p>
            <a:r>
              <a:rPr lang="ru-RU" sz="1400">
                <a:latin typeface="Courier New" pitchFamily="49" charset="0"/>
              </a:rPr>
              <a:t>          record equivalence of 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76200"/>
            <a:ext cx="6858000" cy="1143000"/>
          </a:xfrm>
        </p:spPr>
        <p:txBody>
          <a:bodyPr/>
          <a:lstStyle/>
          <a:p>
            <a:pPr eaLnBrk="1" hangingPunct="1"/>
            <a:r>
              <a:rPr lang="ru-RU" smtClean="0"/>
              <a:t>Последовательное сканирование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2475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+mn-lt"/>
              </a:rPr>
              <a:t>Случай конфликта: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45993" y="5238690"/>
            <a:ext cx="836940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+mn-lt"/>
              </a:rPr>
              <a:t>Постобработка - переразметка с учетом эквивалентностей </a:t>
            </a:r>
            <a:r>
              <a:rPr lang="ru-RU" sz="2000" dirty="0" smtClean="0">
                <a:latin typeface="+mn-lt"/>
              </a:rPr>
              <a:t>областей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+mn-lt"/>
              </a:rPr>
              <a:t>(второй проход в алгоритме)</a:t>
            </a:r>
            <a:endParaRPr lang="ru-RU" sz="2000" dirty="0">
              <a:latin typeface="+mn-lt"/>
            </a:endParaRPr>
          </a:p>
        </p:txBody>
      </p:sp>
      <p:pic>
        <p:nvPicPr>
          <p:cNvPr id="49158" name="Picture 6" descr="img2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52575"/>
            <a:ext cx="41148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nnectedcomponen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5532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254000"/>
            <a:ext cx="739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Выделенные связанные компоненты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Анализ выделенных областей</a:t>
            </a:r>
          </a:p>
        </p:txBody>
      </p:sp>
      <p:pic>
        <p:nvPicPr>
          <p:cNvPr id="51203" name="Picture 5" descr="secret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276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Parts Bi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343693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191000" y="1260475"/>
            <a:ext cx="4495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000" dirty="0"/>
              <a:t>Для дальнейшего анализа требуется вычислить некоторые числовые характеристики (признаки) областей: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dirty="0"/>
              <a:t> </a:t>
            </a:r>
            <a:r>
              <a:rPr lang="ru-RU" sz="2000" dirty="0" smtClean="0"/>
              <a:t>геометрические </a:t>
            </a:r>
            <a:r>
              <a:rPr lang="ru-RU" sz="2000" dirty="0"/>
              <a:t>признаки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dirty="0"/>
              <a:t> фотометрические признаки</a:t>
            </a:r>
          </a:p>
          <a:p>
            <a:pPr lvl="1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ru-RU" sz="2000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ru-RU" sz="2000" dirty="0"/>
              <a:t>На основе этих характеристик можно классифицировать получаемые области 	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93038" cy="693738"/>
          </a:xfrm>
        </p:spPr>
        <p:txBody>
          <a:bodyPr/>
          <a:lstStyle/>
          <a:p>
            <a:pPr eaLnBrk="1" hangingPunct="1"/>
            <a:r>
              <a:rPr lang="ru-RU" smtClean="0"/>
              <a:t>Геометрические признаки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33425" y="16002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65182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Для каждой области можно подсчитать некий набор </a:t>
            </a:r>
            <a:br>
              <a:rPr lang="ru-RU"/>
            </a:br>
            <a:r>
              <a:rPr lang="ru-RU"/>
              <a:t>простейших числовых характеристик:</a:t>
            </a:r>
          </a:p>
          <a:p>
            <a:endParaRPr lang="ru-RU"/>
          </a:p>
          <a:p>
            <a:endParaRPr lang="ru-RU"/>
          </a:p>
          <a:p>
            <a:pPr>
              <a:buFontTx/>
              <a:buChar char="•"/>
            </a:pPr>
            <a:r>
              <a:rPr lang="ru-RU"/>
              <a:t> Площадь</a:t>
            </a:r>
          </a:p>
          <a:p>
            <a:pPr>
              <a:buFontTx/>
              <a:buChar char="•"/>
            </a:pPr>
            <a:r>
              <a:rPr lang="ru-RU"/>
              <a:t> Центр масс</a:t>
            </a:r>
          </a:p>
          <a:p>
            <a:pPr>
              <a:buFontTx/>
              <a:buChar char="•"/>
            </a:pPr>
            <a:r>
              <a:rPr lang="ru-RU"/>
              <a:t> Периметр</a:t>
            </a:r>
          </a:p>
          <a:p>
            <a:pPr>
              <a:buFontTx/>
              <a:buChar char="•"/>
            </a:pPr>
            <a:r>
              <a:rPr lang="ru-RU"/>
              <a:t> Компактность</a:t>
            </a:r>
          </a:p>
          <a:p>
            <a:pPr>
              <a:buFontTx/>
              <a:buChar char="•"/>
            </a:pPr>
            <a:r>
              <a:rPr lang="ru-RU"/>
              <a:t> Ориентацию главной оси инерции </a:t>
            </a:r>
          </a:p>
          <a:p>
            <a:pPr>
              <a:buFontTx/>
              <a:buChar char="•"/>
            </a:pPr>
            <a:r>
              <a:rPr lang="ru-RU"/>
              <a:t> Удлиненность (эксцентриситет)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52229" name="Picture 5" descr="Parts Bin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8463" y="2393950"/>
            <a:ext cx="34369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17451</TotalTime>
  <Words>3342</Words>
  <Application>Microsoft Office PowerPoint</Application>
  <PresentationFormat>On-screen Show (4:3)</PresentationFormat>
  <Paragraphs>812</Paragraphs>
  <Slides>119</Slides>
  <Notes>74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119</vt:i4>
      </vt:variant>
    </vt:vector>
  </HeadingPairs>
  <TitlesOfParts>
    <vt:vector size="127" baseType="lpstr">
      <vt:lpstr>Blank Presentation</vt:lpstr>
      <vt:lpstr>Image</vt:lpstr>
      <vt:lpstr>Bitmap Image</vt:lpstr>
      <vt:lpstr>Photo Editor Photo</vt:lpstr>
      <vt:lpstr>Формула</vt:lpstr>
      <vt:lpstr>Equation</vt:lpstr>
      <vt:lpstr>CorelPhotoPaint.Image.9</vt:lpstr>
      <vt:lpstr>Диаграмма</vt:lpstr>
      <vt:lpstr>Простой анализ изображений</vt:lpstr>
      <vt:lpstr>Общая информация</vt:lpstr>
      <vt:lpstr>Изменчивость изображений</vt:lpstr>
      <vt:lpstr>Внутриклассовая изменчивость</vt:lpstr>
      <vt:lpstr>PowerPoint Presentation</vt:lpstr>
      <vt:lpstr>Сопоставление</vt:lpstr>
      <vt:lpstr>PowerPoint Presentation</vt:lpstr>
      <vt:lpstr>Сопоставление шаблонов</vt:lpstr>
      <vt:lpstr>Метрики</vt:lpstr>
      <vt:lpstr>Нормализация освещенности</vt:lpstr>
      <vt:lpstr>Выравнивание освещенности</vt:lpstr>
      <vt:lpstr>Пример: пульт ТВ</vt:lpstr>
      <vt:lpstr>Пример: пульт ТВ</vt:lpstr>
      <vt:lpstr>Пример: пульт ТВ</vt:lpstr>
      <vt:lpstr>Пример: пульт ТВ</vt:lpstr>
      <vt:lpstr>Пример: пульт ТВ</vt:lpstr>
      <vt:lpstr>Ограничения и проблемы</vt:lpstr>
      <vt:lpstr>Как улучшить подход?</vt:lpstr>
      <vt:lpstr>Поиск краев</vt:lpstr>
      <vt:lpstr>Края для сопоставления шаблонов</vt:lpstr>
      <vt:lpstr>Откуда берутся границы</vt:lpstr>
      <vt:lpstr>Описание «края»</vt:lpstr>
      <vt:lpstr>Градиент изображения</vt:lpstr>
      <vt:lpstr>Дифференцирование и свёртка</vt:lpstr>
      <vt:lpstr>Вычисление градиента</vt:lpstr>
      <vt:lpstr>Примеры карты силы краев</vt:lpstr>
      <vt:lpstr>Влияние шума</vt:lpstr>
      <vt:lpstr>Влияние шума</vt:lpstr>
      <vt:lpstr>Предобработка (сглаживание)</vt:lpstr>
      <vt:lpstr>Свойства свертки</vt:lpstr>
      <vt:lpstr>Производная фильтра гаусса</vt:lpstr>
      <vt:lpstr>Производная фильтра гаусса</vt:lpstr>
      <vt:lpstr>Поиск баланса</vt:lpstr>
      <vt:lpstr>Выделение краев</vt:lpstr>
      <vt:lpstr>Разработка детектора краев</vt:lpstr>
      <vt:lpstr>Детектор Canny</vt:lpstr>
      <vt:lpstr>Пример</vt:lpstr>
      <vt:lpstr>Пример</vt:lpstr>
      <vt:lpstr>Пример</vt:lpstr>
      <vt:lpstr>Пример</vt:lpstr>
      <vt:lpstr>Поиск локальных максимумов</vt:lpstr>
      <vt:lpstr>Связывание точек</vt:lpstr>
      <vt:lpstr>Отсечение по порогу</vt:lpstr>
      <vt:lpstr>Эффект гистерезиса</vt:lpstr>
      <vt:lpstr>Влияние </vt:lpstr>
      <vt:lpstr>Ограничения детектора</vt:lpstr>
      <vt:lpstr>Поиск краев – это только начало…</vt:lpstr>
      <vt:lpstr>Края для сопоставления шаблонов</vt:lpstr>
      <vt:lpstr>Метрики</vt:lpstr>
      <vt:lpstr>Метрики</vt:lpstr>
      <vt:lpstr>Поиск ближайших пикселей края</vt:lpstr>
      <vt:lpstr>Distance Transform</vt:lpstr>
      <vt:lpstr>Применение DT</vt:lpstr>
      <vt:lpstr>Вычисление DT</vt:lpstr>
      <vt:lpstr>Пример DT</vt:lpstr>
      <vt:lpstr>Пример поиска с помощью DT</vt:lpstr>
      <vt:lpstr>Пример</vt:lpstr>
      <vt:lpstr>Резюме сопоставления шаблонов</vt:lpstr>
      <vt:lpstr>PowerPoint Presentation</vt:lpstr>
      <vt:lpstr>Примеры</vt:lpstr>
      <vt:lpstr>PowerPoint Presentation</vt:lpstr>
      <vt:lpstr>Схема простого алгоритма</vt:lpstr>
      <vt:lpstr>Схема простого алгоритма</vt:lpstr>
      <vt:lpstr>Бинаризация изображений</vt:lpstr>
      <vt:lpstr>Пороговая фильтрация</vt:lpstr>
      <vt:lpstr>Пороговая фильтрация</vt:lpstr>
      <vt:lpstr>Анализ гистограммы</vt:lpstr>
      <vt:lpstr>Адаптивная бинаризация</vt:lpstr>
      <vt:lpstr>Адаптивная бинаризация</vt:lpstr>
      <vt:lpstr>Адаптивная бинаризация</vt:lpstr>
      <vt:lpstr>Шум в бинарных изображениях</vt:lpstr>
      <vt:lpstr>Шум в бинарных изображениях</vt:lpstr>
      <vt:lpstr>Подавление и устранение шума</vt:lpstr>
      <vt:lpstr>Математическая морфология</vt:lpstr>
      <vt:lpstr>Расширение в дискретном случае</vt:lpstr>
      <vt:lpstr>Расширение</vt:lpstr>
      <vt:lpstr>Cужение</vt:lpstr>
      <vt:lpstr>Результат операции сужения</vt:lpstr>
      <vt:lpstr>Свойства</vt:lpstr>
      <vt:lpstr>Важное замечание</vt:lpstr>
      <vt:lpstr>Расширение</vt:lpstr>
      <vt:lpstr>Сужение</vt:lpstr>
      <vt:lpstr>Операции раскрытия и закрытия</vt:lpstr>
      <vt:lpstr>Применение открытия</vt:lpstr>
      <vt:lpstr>Сужение vs Открытие</vt:lpstr>
      <vt:lpstr>Дефекты бинаризации</vt:lpstr>
      <vt:lpstr>Применение закрытия</vt:lpstr>
      <vt:lpstr>Не лучший пример для морфологии</vt:lpstr>
      <vt:lpstr>Применения операции открытия</vt:lpstr>
      <vt:lpstr>Медианный фильтр</vt:lpstr>
      <vt:lpstr>Выделение связных областей </vt:lpstr>
      <vt:lpstr>Разметка связных областей</vt:lpstr>
      <vt:lpstr>Рекурсивный алгоритм</vt:lpstr>
      <vt:lpstr>Рекурсивный алгоритм</vt:lpstr>
      <vt:lpstr>Последовательное сканирование</vt:lpstr>
      <vt:lpstr>Последовательное сканирование</vt:lpstr>
      <vt:lpstr>PowerPoint Presentation</vt:lpstr>
      <vt:lpstr>Анализ выделенных областей</vt:lpstr>
      <vt:lpstr>Геометрические признаки</vt:lpstr>
      <vt:lpstr>Площадь и центр масс</vt:lpstr>
      <vt:lpstr>Периметр и компактность</vt:lpstr>
      <vt:lpstr>Подсчет периметра области</vt:lpstr>
      <vt:lpstr>Пример периметров области</vt:lpstr>
      <vt:lpstr>Операция оконтуривания объекта</vt:lpstr>
      <vt:lpstr>Пример оконтуривания объекта</vt:lpstr>
      <vt:lpstr>Статистические моменты области</vt:lpstr>
      <vt:lpstr>Инвариантные характеристики</vt:lpstr>
      <vt:lpstr>Ориентация главной оси инерции</vt:lpstr>
      <vt:lpstr>Пример</vt:lpstr>
      <vt:lpstr>Другие признаки</vt:lpstr>
      <vt:lpstr>Фотометрические признаки</vt:lpstr>
      <vt:lpstr>Как анализировать признаки </vt:lpstr>
      <vt:lpstr>Как анализировать признаки </vt:lpstr>
      <vt:lpstr>Ручной подбор</vt:lpstr>
      <vt:lpstr>Графический анализ</vt:lpstr>
      <vt:lpstr>Графический анализ</vt:lpstr>
      <vt:lpstr>Графический анализ</vt:lpstr>
      <vt:lpstr>Машинное обучение</vt:lpstr>
      <vt:lpstr>На следующей лекции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Anton Konushin </cp:lastModifiedBy>
  <cp:revision>487</cp:revision>
  <dcterms:created xsi:type="dcterms:W3CDTF">2004-08-29T23:15:23Z</dcterms:created>
  <dcterms:modified xsi:type="dcterms:W3CDTF">2011-06-29T08:34:06Z</dcterms:modified>
</cp:coreProperties>
</file>